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24967"/>
            <a:ext cx="9144000" cy="996950"/>
          </a:xfrm>
          <a:custGeom>
            <a:avLst/>
            <a:gdLst/>
            <a:ahLst/>
            <a:cxnLst/>
            <a:rect l="l" t="t" r="r" b="b"/>
            <a:pathLst>
              <a:path w="9144000" h="996950">
                <a:moveTo>
                  <a:pt x="9144000" y="0"/>
                </a:moveTo>
                <a:lnTo>
                  <a:pt x="0" y="0"/>
                </a:lnTo>
                <a:lnTo>
                  <a:pt x="0" y="996695"/>
                </a:lnTo>
                <a:lnTo>
                  <a:pt x="9144000" y="996695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0" y="124967"/>
            <a:ext cx="9144000" cy="996950"/>
          </a:xfrm>
          <a:custGeom>
            <a:avLst/>
            <a:gdLst/>
            <a:ahLst/>
            <a:cxnLst/>
            <a:rect l="l" t="t" r="r" b="b"/>
            <a:pathLst>
              <a:path w="9144000" h="996950">
                <a:moveTo>
                  <a:pt x="0" y="996695"/>
                </a:moveTo>
                <a:lnTo>
                  <a:pt x="9144000" y="996695"/>
                </a:lnTo>
                <a:lnTo>
                  <a:pt x="9144000" y="0"/>
                </a:lnTo>
                <a:lnTo>
                  <a:pt x="0" y="0"/>
                </a:lnTo>
                <a:lnTo>
                  <a:pt x="0" y="996695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32503" y="6176771"/>
            <a:ext cx="1078991" cy="54406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24967"/>
            <a:ext cx="9144000" cy="996950"/>
          </a:xfrm>
          <a:custGeom>
            <a:avLst/>
            <a:gdLst/>
            <a:ahLst/>
            <a:cxnLst/>
            <a:rect l="l" t="t" r="r" b="b"/>
            <a:pathLst>
              <a:path w="9144000" h="996950">
                <a:moveTo>
                  <a:pt x="9144000" y="0"/>
                </a:moveTo>
                <a:lnTo>
                  <a:pt x="0" y="0"/>
                </a:lnTo>
                <a:lnTo>
                  <a:pt x="0" y="996695"/>
                </a:lnTo>
                <a:lnTo>
                  <a:pt x="9144000" y="996695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0" y="124967"/>
            <a:ext cx="9144000" cy="996950"/>
          </a:xfrm>
          <a:custGeom>
            <a:avLst/>
            <a:gdLst/>
            <a:ahLst/>
            <a:cxnLst/>
            <a:rect l="l" t="t" r="r" b="b"/>
            <a:pathLst>
              <a:path w="9144000" h="996950">
                <a:moveTo>
                  <a:pt x="0" y="996695"/>
                </a:moveTo>
                <a:lnTo>
                  <a:pt x="9144000" y="996695"/>
                </a:lnTo>
                <a:lnTo>
                  <a:pt x="9144000" y="0"/>
                </a:lnTo>
                <a:lnTo>
                  <a:pt x="0" y="0"/>
                </a:lnTo>
                <a:lnTo>
                  <a:pt x="0" y="996695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13889" y="902970"/>
            <a:ext cx="6965315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19912" y="2220430"/>
            <a:ext cx="7504175" cy="3447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6" Type="http://schemas.openxmlformats.org/officeDocument/2006/relationships/image" Target="../media/image26.jpg"/><Relationship Id="rId7" Type="http://schemas.openxmlformats.org/officeDocument/2006/relationships/image" Target="../media/image27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jp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21.jpg"/><Relationship Id="rId4" Type="http://schemas.openxmlformats.org/officeDocument/2006/relationships/image" Target="../media/image39.jpg"/><Relationship Id="rId5" Type="http://schemas.openxmlformats.org/officeDocument/2006/relationships/image" Target="../media/image40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41.jpg"/><Relationship Id="rId4" Type="http://schemas.openxmlformats.org/officeDocument/2006/relationships/image" Target="../media/image42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43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g"/><Relationship Id="rId3" Type="http://schemas.openxmlformats.org/officeDocument/2006/relationships/image" Target="../media/image44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g"/><Relationship Id="rId3" Type="http://schemas.openxmlformats.org/officeDocument/2006/relationships/image" Target="../media/image45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g"/><Relationship Id="rId3" Type="http://schemas.openxmlformats.org/officeDocument/2006/relationships/image" Target="../media/image46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g"/><Relationship Id="rId3" Type="http://schemas.openxmlformats.org/officeDocument/2006/relationships/image" Target="../media/image47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5" Type="http://schemas.openxmlformats.org/officeDocument/2006/relationships/image" Target="../media/image51.jpg"/><Relationship Id="rId6" Type="http://schemas.openxmlformats.org/officeDocument/2006/relationships/image" Target="../media/image52.jpg"/><Relationship Id="rId7" Type="http://schemas.openxmlformats.org/officeDocument/2006/relationships/image" Target="../media/image53.jp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Relationship Id="rId3" Type="http://schemas.openxmlformats.org/officeDocument/2006/relationships/image" Target="../media/image55.jp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Relationship Id="rId3" Type="http://schemas.openxmlformats.org/officeDocument/2006/relationships/image" Target="../media/image56.jpg"/><Relationship Id="rId4" Type="http://schemas.openxmlformats.org/officeDocument/2006/relationships/image" Target="../media/image57.pn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g"/><Relationship Id="rId3" Type="http://schemas.openxmlformats.org/officeDocument/2006/relationships/image" Target="../media/image58.jpg"/><Relationship Id="rId4" Type="http://schemas.openxmlformats.org/officeDocument/2006/relationships/image" Target="../media/image59.jpg"/><Relationship Id="rId5" Type="http://schemas.openxmlformats.org/officeDocument/2006/relationships/image" Target="../media/image60.jp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ph@okologi.dk" TargetMode="External"/><Relationship Id="rId3" Type="http://schemas.openxmlformats.org/officeDocument/2006/relationships/hyperlink" Target="http://www.organicdenmark.com/" TargetMode="Externa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Relationship Id="rId3" Type="http://schemas.openxmlformats.org/officeDocument/2006/relationships/image" Target="../media/image6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7.png"/><Relationship Id="rId4" Type="http://schemas.openxmlformats.org/officeDocument/2006/relationships/image" Target="../media/image8.jp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13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14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15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095" y="0"/>
            <a:ext cx="9156192" cy="610971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32503" y="6176771"/>
            <a:ext cx="1078991" cy="54406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7287" y="5893028"/>
            <a:ext cx="9063355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005"/>
              </a:lnSpc>
            </a:pPr>
            <a:r>
              <a:rPr dirty="0" sz="2000" spc="-10"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………………………………………………………………………………………………………………………………………..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53667" y="1476755"/>
            <a:ext cx="6837045" cy="4113529"/>
            <a:chOff x="1153667" y="1476755"/>
            <a:chExt cx="6837045" cy="4113529"/>
          </a:xfrm>
        </p:grpSpPr>
        <p:sp>
          <p:nvSpPr>
            <p:cNvPr id="3" name="object 3"/>
            <p:cNvSpPr/>
            <p:nvPr/>
          </p:nvSpPr>
          <p:spPr>
            <a:xfrm>
              <a:off x="1153667" y="1476755"/>
              <a:ext cx="6837045" cy="4113529"/>
            </a:xfrm>
            <a:custGeom>
              <a:avLst/>
              <a:gdLst/>
              <a:ahLst/>
              <a:cxnLst/>
              <a:rect l="l" t="t" r="r" b="b"/>
              <a:pathLst>
                <a:path w="6837045" h="4113529">
                  <a:moveTo>
                    <a:pt x="6836664" y="0"/>
                  </a:moveTo>
                  <a:lnTo>
                    <a:pt x="0" y="0"/>
                  </a:lnTo>
                  <a:lnTo>
                    <a:pt x="0" y="4113276"/>
                  </a:lnTo>
                  <a:lnTo>
                    <a:pt x="6836664" y="4113276"/>
                  </a:lnTo>
                  <a:lnTo>
                    <a:pt x="6836664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889759" y="2351531"/>
              <a:ext cx="5962015" cy="2156460"/>
            </a:xfrm>
            <a:custGeom>
              <a:avLst/>
              <a:gdLst/>
              <a:ahLst/>
              <a:cxnLst/>
              <a:rect l="l" t="t" r="r" b="b"/>
              <a:pathLst>
                <a:path w="5962015" h="2156460">
                  <a:moveTo>
                    <a:pt x="0" y="2156460"/>
                  </a:moveTo>
                  <a:lnTo>
                    <a:pt x="256031" y="2156460"/>
                  </a:lnTo>
                </a:path>
                <a:path w="5962015" h="2156460">
                  <a:moveTo>
                    <a:pt x="489203" y="2156460"/>
                  </a:moveTo>
                  <a:lnTo>
                    <a:pt x="1001267" y="2156460"/>
                  </a:lnTo>
                </a:path>
                <a:path w="5962015" h="2156460">
                  <a:moveTo>
                    <a:pt x="1234439" y="2156460"/>
                  </a:moveTo>
                  <a:lnTo>
                    <a:pt x="1746503" y="2156460"/>
                  </a:lnTo>
                </a:path>
                <a:path w="5962015" h="2156460">
                  <a:moveTo>
                    <a:pt x="1979676" y="2156460"/>
                  </a:moveTo>
                  <a:lnTo>
                    <a:pt x="2491740" y="2156460"/>
                  </a:lnTo>
                </a:path>
                <a:path w="5962015" h="2156460">
                  <a:moveTo>
                    <a:pt x="2724912" y="2156460"/>
                  </a:moveTo>
                  <a:lnTo>
                    <a:pt x="3236976" y="2156460"/>
                  </a:lnTo>
                </a:path>
                <a:path w="5962015" h="2156460">
                  <a:moveTo>
                    <a:pt x="3470148" y="2156460"/>
                  </a:moveTo>
                  <a:lnTo>
                    <a:pt x="3982212" y="2156460"/>
                  </a:lnTo>
                </a:path>
                <a:path w="5962015" h="2156460">
                  <a:moveTo>
                    <a:pt x="4215384" y="2156460"/>
                  </a:moveTo>
                  <a:lnTo>
                    <a:pt x="4727447" y="2156460"/>
                  </a:lnTo>
                </a:path>
                <a:path w="5962015" h="2156460">
                  <a:moveTo>
                    <a:pt x="4960620" y="2156460"/>
                  </a:moveTo>
                  <a:lnTo>
                    <a:pt x="5472684" y="2156460"/>
                  </a:lnTo>
                </a:path>
                <a:path w="5962015" h="2156460">
                  <a:moveTo>
                    <a:pt x="5705856" y="2156460"/>
                  </a:moveTo>
                  <a:lnTo>
                    <a:pt x="5961888" y="2156460"/>
                  </a:lnTo>
                </a:path>
                <a:path w="5962015" h="2156460">
                  <a:moveTo>
                    <a:pt x="0" y="1437131"/>
                  </a:moveTo>
                  <a:lnTo>
                    <a:pt x="3236976" y="1437131"/>
                  </a:lnTo>
                </a:path>
                <a:path w="5962015" h="2156460">
                  <a:moveTo>
                    <a:pt x="3470148" y="1437131"/>
                  </a:moveTo>
                  <a:lnTo>
                    <a:pt x="3982212" y="1437131"/>
                  </a:lnTo>
                </a:path>
                <a:path w="5962015" h="2156460">
                  <a:moveTo>
                    <a:pt x="4215384" y="1437131"/>
                  </a:moveTo>
                  <a:lnTo>
                    <a:pt x="4727447" y="1437131"/>
                  </a:lnTo>
                </a:path>
                <a:path w="5962015" h="2156460">
                  <a:moveTo>
                    <a:pt x="4960620" y="1437131"/>
                  </a:moveTo>
                  <a:lnTo>
                    <a:pt x="5472684" y="1437131"/>
                  </a:lnTo>
                </a:path>
                <a:path w="5962015" h="2156460">
                  <a:moveTo>
                    <a:pt x="5705856" y="1437131"/>
                  </a:moveTo>
                  <a:lnTo>
                    <a:pt x="5961888" y="1437131"/>
                  </a:lnTo>
                </a:path>
                <a:path w="5962015" h="2156460">
                  <a:moveTo>
                    <a:pt x="4960620" y="717803"/>
                  </a:moveTo>
                  <a:lnTo>
                    <a:pt x="5472684" y="717803"/>
                  </a:lnTo>
                </a:path>
                <a:path w="5962015" h="2156460">
                  <a:moveTo>
                    <a:pt x="5705856" y="717803"/>
                  </a:moveTo>
                  <a:lnTo>
                    <a:pt x="5961888" y="717803"/>
                  </a:lnTo>
                </a:path>
                <a:path w="5962015" h="2156460">
                  <a:moveTo>
                    <a:pt x="0" y="0"/>
                  </a:moveTo>
                  <a:lnTo>
                    <a:pt x="5472684" y="0"/>
                  </a:lnTo>
                </a:path>
                <a:path w="5962015" h="2156460">
                  <a:moveTo>
                    <a:pt x="5705856" y="0"/>
                  </a:moveTo>
                  <a:lnTo>
                    <a:pt x="5961888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889759" y="1632203"/>
              <a:ext cx="5962015" cy="0"/>
            </a:xfrm>
            <a:custGeom>
              <a:avLst/>
              <a:gdLst/>
              <a:ahLst/>
              <a:cxnLst/>
              <a:rect l="l" t="t" r="r" b="b"/>
              <a:pathLst>
                <a:path w="5962015" h="0">
                  <a:moveTo>
                    <a:pt x="0" y="0"/>
                  </a:moveTo>
                  <a:lnTo>
                    <a:pt x="5961888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145792" y="2287523"/>
              <a:ext cx="5450205" cy="2938780"/>
            </a:xfrm>
            <a:custGeom>
              <a:avLst/>
              <a:gdLst/>
              <a:ahLst/>
              <a:cxnLst/>
              <a:rect l="l" t="t" r="r" b="b"/>
              <a:pathLst>
                <a:path w="5450205" h="2938779">
                  <a:moveTo>
                    <a:pt x="233172" y="2193036"/>
                  </a:moveTo>
                  <a:lnTo>
                    <a:pt x="0" y="2193036"/>
                  </a:lnTo>
                  <a:lnTo>
                    <a:pt x="0" y="2938272"/>
                  </a:lnTo>
                  <a:lnTo>
                    <a:pt x="233172" y="2938272"/>
                  </a:lnTo>
                  <a:lnTo>
                    <a:pt x="233172" y="2193036"/>
                  </a:lnTo>
                  <a:close/>
                </a:path>
                <a:path w="5450205" h="2938779">
                  <a:moveTo>
                    <a:pt x="978408" y="1865376"/>
                  </a:moveTo>
                  <a:lnTo>
                    <a:pt x="745236" y="1865376"/>
                  </a:lnTo>
                  <a:lnTo>
                    <a:pt x="745236" y="2938272"/>
                  </a:lnTo>
                  <a:lnTo>
                    <a:pt x="978408" y="2938272"/>
                  </a:lnTo>
                  <a:lnTo>
                    <a:pt x="978408" y="1865376"/>
                  </a:lnTo>
                  <a:close/>
                </a:path>
                <a:path w="5450205" h="2938779">
                  <a:moveTo>
                    <a:pt x="1723644" y="1691640"/>
                  </a:moveTo>
                  <a:lnTo>
                    <a:pt x="1490472" y="1691640"/>
                  </a:lnTo>
                  <a:lnTo>
                    <a:pt x="1490472" y="2938272"/>
                  </a:lnTo>
                  <a:lnTo>
                    <a:pt x="1723644" y="2938272"/>
                  </a:lnTo>
                  <a:lnTo>
                    <a:pt x="1723644" y="1691640"/>
                  </a:lnTo>
                  <a:close/>
                </a:path>
                <a:path w="5450205" h="2938779">
                  <a:moveTo>
                    <a:pt x="2468880" y="1528572"/>
                  </a:moveTo>
                  <a:lnTo>
                    <a:pt x="2235708" y="1528572"/>
                  </a:lnTo>
                  <a:lnTo>
                    <a:pt x="2235708" y="2938272"/>
                  </a:lnTo>
                  <a:lnTo>
                    <a:pt x="2468880" y="2938272"/>
                  </a:lnTo>
                  <a:lnTo>
                    <a:pt x="2468880" y="1528572"/>
                  </a:lnTo>
                  <a:close/>
                </a:path>
                <a:path w="5450205" h="2938779">
                  <a:moveTo>
                    <a:pt x="3214116" y="1063752"/>
                  </a:moveTo>
                  <a:lnTo>
                    <a:pt x="2980944" y="1063752"/>
                  </a:lnTo>
                  <a:lnTo>
                    <a:pt x="2980944" y="2938272"/>
                  </a:lnTo>
                  <a:lnTo>
                    <a:pt x="3214116" y="2938272"/>
                  </a:lnTo>
                  <a:lnTo>
                    <a:pt x="3214116" y="1063752"/>
                  </a:lnTo>
                  <a:close/>
                </a:path>
                <a:path w="5450205" h="2938779">
                  <a:moveTo>
                    <a:pt x="3959352" y="882396"/>
                  </a:moveTo>
                  <a:lnTo>
                    <a:pt x="3726180" y="882396"/>
                  </a:lnTo>
                  <a:lnTo>
                    <a:pt x="3726180" y="2938272"/>
                  </a:lnTo>
                  <a:lnTo>
                    <a:pt x="3959352" y="2938272"/>
                  </a:lnTo>
                  <a:lnTo>
                    <a:pt x="3959352" y="882396"/>
                  </a:lnTo>
                  <a:close/>
                </a:path>
                <a:path w="5450205" h="2938779">
                  <a:moveTo>
                    <a:pt x="4704588" y="478536"/>
                  </a:moveTo>
                  <a:lnTo>
                    <a:pt x="4471403" y="478536"/>
                  </a:lnTo>
                  <a:lnTo>
                    <a:pt x="4471403" y="2938272"/>
                  </a:lnTo>
                  <a:lnTo>
                    <a:pt x="4704588" y="2938272"/>
                  </a:lnTo>
                  <a:lnTo>
                    <a:pt x="4704588" y="478536"/>
                  </a:lnTo>
                  <a:close/>
                </a:path>
                <a:path w="5450205" h="2938779">
                  <a:moveTo>
                    <a:pt x="5449824" y="0"/>
                  </a:moveTo>
                  <a:lnTo>
                    <a:pt x="5216652" y="0"/>
                  </a:lnTo>
                  <a:lnTo>
                    <a:pt x="5216652" y="2938272"/>
                  </a:lnTo>
                  <a:lnTo>
                    <a:pt x="5449824" y="2938272"/>
                  </a:lnTo>
                  <a:lnTo>
                    <a:pt x="5449824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889759" y="5225796"/>
              <a:ext cx="5962015" cy="0"/>
            </a:xfrm>
            <a:custGeom>
              <a:avLst/>
              <a:gdLst/>
              <a:ahLst/>
              <a:cxnLst/>
              <a:rect l="l" t="t" r="r" b="b"/>
              <a:pathLst>
                <a:path w="5962015" h="0">
                  <a:moveTo>
                    <a:pt x="0" y="0"/>
                  </a:moveTo>
                  <a:lnTo>
                    <a:pt x="5961888" y="0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3578352" y="3717797"/>
            <a:ext cx="3606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0,</a:t>
            </a:r>
            <a:r>
              <a:rPr dirty="0" sz="1200" spc="5">
                <a:solidFill>
                  <a:srgbClr val="404040"/>
                </a:solidFill>
                <a:latin typeface="Calibri"/>
                <a:cs typeface="Calibri"/>
              </a:rPr>
              <a:t>8</a:t>
            </a: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67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7287" y="5893028"/>
            <a:ext cx="9063355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005"/>
              </a:lnSpc>
            </a:pPr>
            <a:r>
              <a:rPr dirty="0" sz="2000" spc="-10"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………………………………………………………………………………………………………………………………………..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23588" y="3553714"/>
            <a:ext cx="3606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0,</a:t>
            </a:r>
            <a:r>
              <a:rPr dirty="0" sz="1200" spc="5">
                <a:solidFill>
                  <a:srgbClr val="404040"/>
                </a:solidFill>
                <a:latin typeface="Calibri"/>
                <a:cs typeface="Calibri"/>
              </a:rPr>
              <a:t>9</a:t>
            </a: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81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89760" y="2908172"/>
            <a:ext cx="4740275" cy="3898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ts val="1435"/>
              </a:lnSpc>
              <a:spcBef>
                <a:spcPts val="100"/>
              </a:spcBef>
              <a:tabLst>
                <a:tab pos="3962400" algn="l"/>
                <a:tab pos="4726940" algn="l"/>
              </a:tabLst>
            </a:pPr>
            <a:r>
              <a:rPr dirty="0" u="sng" sz="1200">
                <a:solidFill>
                  <a:srgbClr val="404040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 	</a:t>
            </a:r>
            <a:r>
              <a:rPr dirty="0" u="sng" sz="1200">
                <a:solidFill>
                  <a:srgbClr val="404040"/>
                </a:solidFill>
                <a:uFill>
                  <a:solidFill>
                    <a:srgbClr val="D9D9D9"/>
                  </a:solidFill>
                </a:uFill>
                <a:latin typeface="Calibri"/>
                <a:cs typeface="Calibri"/>
              </a:rPr>
              <a:t>1,43	</a:t>
            </a:r>
            <a:endParaRPr sz="1200">
              <a:latin typeface="Calibri"/>
              <a:cs typeface="Calibri"/>
            </a:endParaRPr>
          </a:p>
          <a:p>
            <a:pPr marL="3178810">
              <a:lnSpc>
                <a:spcPts val="1435"/>
              </a:lnSpc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1,304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59550" y="2503754"/>
            <a:ext cx="36131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1,711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304785" y="2025522"/>
            <a:ext cx="3606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2,</a:t>
            </a:r>
            <a:r>
              <a:rPr dirty="0" sz="1200" spc="5">
                <a:solidFill>
                  <a:srgbClr val="404040"/>
                </a:solidFill>
                <a:latin typeface="Calibri"/>
                <a:cs typeface="Calibri"/>
              </a:rPr>
              <a:t>0</a:t>
            </a: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44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71827" y="5105780"/>
            <a:ext cx="901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56892" y="3890264"/>
            <a:ext cx="1637030" cy="7048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0,747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00">
              <a:latin typeface="Calibri"/>
              <a:cs typeface="Calibri"/>
            </a:endParaRPr>
          </a:p>
          <a:p>
            <a:pPr marL="530225">
              <a:lnSpc>
                <a:spcPts val="1385"/>
              </a:lnSpc>
            </a:pPr>
            <a:r>
              <a:rPr dirty="0" sz="1200">
                <a:solidFill>
                  <a:srgbClr val="404040"/>
                </a:solidFill>
                <a:latin typeface="Calibri"/>
                <a:cs typeface="Calibri"/>
              </a:rPr>
              <a:t>0,519</a:t>
            </a:r>
            <a:endParaRPr sz="1200">
              <a:latin typeface="Calibri"/>
              <a:cs typeface="Calibri"/>
            </a:endParaRPr>
          </a:p>
          <a:p>
            <a:pPr>
              <a:lnSpc>
                <a:spcPts val="1385"/>
              </a:lnSpc>
            </a:pPr>
            <a:r>
              <a:rPr dirty="0" sz="1200" spc="-5">
                <a:solidFill>
                  <a:srgbClr val="585858"/>
                </a:solidFill>
                <a:latin typeface="Calibri"/>
                <a:cs typeface="Calibri"/>
              </a:rPr>
              <a:t>0,5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71827" y="3668014"/>
            <a:ext cx="901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56892" y="2949066"/>
            <a:ext cx="2044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1</a:t>
            </a:r>
            <a:r>
              <a:rPr dirty="0" sz="1200" spc="-10">
                <a:solidFill>
                  <a:srgbClr val="585858"/>
                </a:solidFill>
                <a:latin typeface="Calibri"/>
                <a:cs typeface="Calibri"/>
              </a:rPr>
              <a:t>,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71827" y="2230373"/>
            <a:ext cx="901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56892" y="1511300"/>
            <a:ext cx="2044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dirty="0" sz="1200" spc="-10">
                <a:solidFill>
                  <a:srgbClr val="585858"/>
                </a:solidFill>
                <a:latin typeface="Calibri"/>
                <a:cs typeface="Calibri"/>
              </a:rPr>
              <a:t>,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108326" y="5303266"/>
            <a:ext cx="3213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dirty="0" sz="1200" spc="-5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10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853817" y="5303266"/>
            <a:ext cx="3213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dirty="0" sz="1200" spc="-5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11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599053" y="5303266"/>
            <a:ext cx="3213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dirty="0" sz="1200" spc="-5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12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344289" y="5303266"/>
            <a:ext cx="3213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dirty="0" sz="1200" spc="-5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13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089525" y="5303266"/>
            <a:ext cx="3213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dirty="0" sz="1200" spc="-5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14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835141" y="5303266"/>
            <a:ext cx="3213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dirty="0" sz="1200" spc="-5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15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80378" y="5303266"/>
            <a:ext cx="3213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dirty="0" sz="1200" spc="-5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16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325614" y="5303266"/>
            <a:ext cx="3213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dirty="0" sz="1200" spc="-5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dirty="0" sz="1200">
                <a:solidFill>
                  <a:srgbClr val="585858"/>
                </a:solidFill>
                <a:latin typeface="Calibri"/>
                <a:cs typeface="Calibri"/>
              </a:rPr>
              <a:t>17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34388" y="3105572"/>
            <a:ext cx="194945" cy="64960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360"/>
              </a:lnSpc>
            </a:pPr>
            <a:r>
              <a:rPr dirty="0" sz="1300" spc="10">
                <a:solidFill>
                  <a:srgbClr val="585858"/>
                </a:solidFill>
                <a:latin typeface="Calibri"/>
                <a:cs typeface="Calibri"/>
              </a:rPr>
              <a:t>Mia.</a:t>
            </a:r>
            <a:r>
              <a:rPr dirty="0" sz="1300" spc="-55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300" spc="10">
                <a:solidFill>
                  <a:srgbClr val="585858"/>
                </a:solidFill>
                <a:latin typeface="Calibri"/>
                <a:cs typeface="Calibri"/>
              </a:rPr>
              <a:t>DKK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179628" y="560323"/>
            <a:ext cx="863536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 b="0">
                <a:latin typeface="Arial"/>
                <a:cs typeface="Arial"/>
              </a:rPr>
              <a:t>Growth</a:t>
            </a:r>
            <a:r>
              <a:rPr dirty="0" spc="10" b="0">
                <a:latin typeface="Arial"/>
                <a:cs typeface="Arial"/>
              </a:rPr>
              <a:t> </a:t>
            </a:r>
            <a:r>
              <a:rPr dirty="0" spc="-10" b="0">
                <a:latin typeface="Arial"/>
                <a:cs typeface="Arial"/>
              </a:rPr>
              <a:t>in</a:t>
            </a:r>
            <a:r>
              <a:rPr dirty="0" spc="15" b="0">
                <a:latin typeface="Arial"/>
                <a:cs typeface="Arial"/>
              </a:rPr>
              <a:t> </a:t>
            </a:r>
            <a:r>
              <a:rPr dirty="0" spc="-5" b="0">
                <a:latin typeface="Arial"/>
                <a:cs typeface="Arial"/>
              </a:rPr>
              <a:t>organic</a:t>
            </a:r>
            <a:r>
              <a:rPr dirty="0" spc="25" b="0">
                <a:latin typeface="Arial"/>
                <a:cs typeface="Arial"/>
              </a:rPr>
              <a:t> </a:t>
            </a:r>
            <a:r>
              <a:rPr dirty="0" spc="-5" b="0">
                <a:latin typeface="Arial"/>
                <a:cs typeface="Arial"/>
              </a:rPr>
              <a:t>sales</a:t>
            </a:r>
            <a:r>
              <a:rPr dirty="0" spc="25" b="0">
                <a:latin typeface="Arial"/>
                <a:cs typeface="Arial"/>
              </a:rPr>
              <a:t> </a:t>
            </a:r>
            <a:r>
              <a:rPr dirty="0" spc="-5" b="0">
                <a:latin typeface="Arial"/>
                <a:cs typeface="Arial"/>
              </a:rPr>
              <a:t>in</a:t>
            </a:r>
            <a:r>
              <a:rPr dirty="0" b="0">
                <a:latin typeface="Arial"/>
                <a:cs typeface="Arial"/>
              </a:rPr>
              <a:t> </a:t>
            </a:r>
            <a:r>
              <a:rPr dirty="0" spc="-5" b="0">
                <a:latin typeface="Arial"/>
                <a:cs typeface="Arial"/>
              </a:rPr>
              <a:t>public</a:t>
            </a:r>
            <a:r>
              <a:rPr dirty="0" spc="50" b="0">
                <a:latin typeface="Arial"/>
                <a:cs typeface="Arial"/>
              </a:rPr>
              <a:t> </a:t>
            </a:r>
            <a:r>
              <a:rPr dirty="0" b="0">
                <a:latin typeface="Arial"/>
                <a:cs typeface="Arial"/>
              </a:rPr>
              <a:t>&amp;</a:t>
            </a:r>
            <a:r>
              <a:rPr dirty="0" spc="-5" b="0">
                <a:latin typeface="Arial"/>
                <a:cs typeface="Arial"/>
              </a:rPr>
              <a:t> private</a:t>
            </a:r>
            <a:r>
              <a:rPr dirty="0" spc="15" b="0">
                <a:latin typeface="Arial"/>
                <a:cs typeface="Arial"/>
              </a:rPr>
              <a:t> </a:t>
            </a:r>
            <a:r>
              <a:rPr dirty="0" spc="-5" b="0">
                <a:latin typeface="Arial"/>
                <a:cs typeface="Arial"/>
              </a:rPr>
              <a:t>food</a:t>
            </a:r>
            <a:r>
              <a:rPr dirty="0" spc="10" b="0">
                <a:latin typeface="Arial"/>
                <a:cs typeface="Arial"/>
              </a:rPr>
              <a:t> </a:t>
            </a:r>
            <a:r>
              <a:rPr dirty="0" spc="-5" b="0">
                <a:latin typeface="Arial"/>
                <a:cs typeface="Arial"/>
              </a:rPr>
              <a:t>service</a:t>
            </a:r>
            <a:r>
              <a:rPr dirty="0" spc="20" b="0">
                <a:latin typeface="Arial"/>
                <a:cs typeface="Arial"/>
              </a:rPr>
              <a:t> </a:t>
            </a:r>
            <a:r>
              <a:rPr dirty="0" spc="-5" b="0">
                <a:latin typeface="Arial"/>
                <a:cs typeface="Arial"/>
              </a:rPr>
              <a:t>kitchens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61F0D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95259" y="6504430"/>
            <a:ext cx="1254252" cy="28194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38048" y="449326"/>
            <a:ext cx="5755640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5"/>
              <a:t>Expected</a:t>
            </a:r>
            <a:r>
              <a:rPr dirty="0" sz="4400" spc="-50"/>
              <a:t> </a:t>
            </a:r>
            <a:r>
              <a:rPr dirty="0" sz="4400" spc="-15"/>
              <a:t>growth</a:t>
            </a:r>
            <a:r>
              <a:rPr dirty="0" sz="4400" spc="-25"/>
              <a:t> </a:t>
            </a:r>
            <a:r>
              <a:rPr dirty="0" sz="4400"/>
              <a:t>in</a:t>
            </a:r>
            <a:r>
              <a:rPr dirty="0" sz="4400" spc="-20"/>
              <a:t> </a:t>
            </a:r>
            <a:r>
              <a:rPr dirty="0" sz="4400" spc="-5"/>
              <a:t>2018</a:t>
            </a:r>
            <a:endParaRPr sz="4400"/>
          </a:p>
        </p:txBody>
      </p:sp>
      <p:grpSp>
        <p:nvGrpSpPr>
          <p:cNvPr id="5" name="object 5"/>
          <p:cNvGrpSpPr/>
          <p:nvPr/>
        </p:nvGrpSpPr>
        <p:grpSpPr>
          <a:xfrm>
            <a:off x="905255" y="2583179"/>
            <a:ext cx="2118360" cy="2121535"/>
            <a:chOff x="905255" y="2583179"/>
            <a:chExt cx="2118360" cy="2121535"/>
          </a:xfrm>
        </p:grpSpPr>
        <p:sp>
          <p:nvSpPr>
            <p:cNvPr id="6" name="object 6"/>
            <p:cNvSpPr/>
            <p:nvPr/>
          </p:nvSpPr>
          <p:spPr>
            <a:xfrm>
              <a:off x="905255" y="2583179"/>
              <a:ext cx="2118360" cy="2121535"/>
            </a:xfrm>
            <a:custGeom>
              <a:avLst/>
              <a:gdLst/>
              <a:ahLst/>
              <a:cxnLst/>
              <a:rect l="l" t="t" r="r" b="b"/>
              <a:pathLst>
                <a:path w="2118360" h="2121535">
                  <a:moveTo>
                    <a:pt x="2118360" y="0"/>
                  </a:moveTo>
                  <a:lnTo>
                    <a:pt x="0" y="0"/>
                  </a:lnTo>
                  <a:lnTo>
                    <a:pt x="0" y="2121408"/>
                  </a:lnTo>
                  <a:lnTo>
                    <a:pt x="2118360" y="2121408"/>
                  </a:lnTo>
                  <a:lnTo>
                    <a:pt x="211836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301148" y="2928031"/>
              <a:ext cx="1192530" cy="965835"/>
            </a:xfrm>
            <a:custGeom>
              <a:avLst/>
              <a:gdLst/>
              <a:ahLst/>
              <a:cxnLst/>
              <a:rect l="l" t="t" r="r" b="b"/>
              <a:pathLst>
                <a:path w="1192530" h="965835">
                  <a:moveTo>
                    <a:pt x="1192054" y="282040"/>
                  </a:moveTo>
                  <a:lnTo>
                    <a:pt x="0" y="282040"/>
                  </a:lnTo>
                  <a:lnTo>
                    <a:pt x="107575" y="917358"/>
                  </a:lnTo>
                  <a:lnTo>
                    <a:pt x="114389" y="936508"/>
                  </a:lnTo>
                  <a:lnTo>
                    <a:pt x="127200" y="951705"/>
                  </a:lnTo>
                  <a:lnTo>
                    <a:pt x="144373" y="961723"/>
                  </a:lnTo>
                  <a:lnTo>
                    <a:pt x="164270" y="965334"/>
                  </a:lnTo>
                  <a:lnTo>
                    <a:pt x="1024875" y="965334"/>
                  </a:lnTo>
                  <a:lnTo>
                    <a:pt x="1061945" y="951705"/>
                  </a:lnTo>
                  <a:lnTo>
                    <a:pt x="1081571" y="917358"/>
                  </a:lnTo>
                  <a:lnTo>
                    <a:pt x="1088397" y="878105"/>
                  </a:lnTo>
                  <a:lnTo>
                    <a:pt x="190437" y="878105"/>
                  </a:lnTo>
                  <a:lnTo>
                    <a:pt x="167178" y="747262"/>
                  </a:lnTo>
                  <a:lnTo>
                    <a:pt x="1111151" y="747262"/>
                  </a:lnTo>
                  <a:lnTo>
                    <a:pt x="1121264" y="689109"/>
                  </a:lnTo>
                  <a:lnTo>
                    <a:pt x="157002" y="689109"/>
                  </a:lnTo>
                  <a:lnTo>
                    <a:pt x="135196" y="558265"/>
                  </a:lnTo>
                  <a:lnTo>
                    <a:pt x="1144018" y="558265"/>
                  </a:lnTo>
                  <a:lnTo>
                    <a:pt x="1154130" y="500113"/>
                  </a:lnTo>
                  <a:lnTo>
                    <a:pt x="125020" y="500113"/>
                  </a:lnTo>
                  <a:lnTo>
                    <a:pt x="103214" y="369269"/>
                  </a:lnTo>
                  <a:lnTo>
                    <a:pt x="1176884" y="369269"/>
                  </a:lnTo>
                  <a:lnTo>
                    <a:pt x="1192054" y="282040"/>
                  </a:lnTo>
                  <a:close/>
                </a:path>
                <a:path w="1192530" h="965835">
                  <a:moveTo>
                    <a:pt x="393959" y="747262"/>
                  </a:moveTo>
                  <a:lnTo>
                    <a:pt x="335810" y="747262"/>
                  </a:lnTo>
                  <a:lnTo>
                    <a:pt x="347440" y="878105"/>
                  </a:lnTo>
                  <a:lnTo>
                    <a:pt x="405589" y="878105"/>
                  </a:lnTo>
                  <a:lnTo>
                    <a:pt x="393959" y="747262"/>
                  </a:lnTo>
                  <a:close/>
                </a:path>
                <a:path w="1192530" h="965835">
                  <a:moveTo>
                    <a:pt x="625101" y="747262"/>
                  </a:moveTo>
                  <a:lnTo>
                    <a:pt x="566952" y="747262"/>
                  </a:lnTo>
                  <a:lnTo>
                    <a:pt x="566952" y="878105"/>
                  </a:lnTo>
                  <a:lnTo>
                    <a:pt x="625101" y="878105"/>
                  </a:lnTo>
                  <a:lnTo>
                    <a:pt x="625101" y="747262"/>
                  </a:lnTo>
                  <a:close/>
                </a:path>
                <a:path w="1192530" h="965835">
                  <a:moveTo>
                    <a:pt x="856243" y="747262"/>
                  </a:moveTo>
                  <a:lnTo>
                    <a:pt x="796641" y="747262"/>
                  </a:lnTo>
                  <a:lnTo>
                    <a:pt x="785011" y="878105"/>
                  </a:lnTo>
                  <a:lnTo>
                    <a:pt x="844614" y="878105"/>
                  </a:lnTo>
                  <a:lnTo>
                    <a:pt x="856243" y="747262"/>
                  </a:lnTo>
                  <a:close/>
                </a:path>
                <a:path w="1192530" h="965835">
                  <a:moveTo>
                    <a:pt x="1111151" y="747262"/>
                  </a:moveTo>
                  <a:lnTo>
                    <a:pt x="1024875" y="747262"/>
                  </a:lnTo>
                  <a:lnTo>
                    <a:pt x="1003070" y="878105"/>
                  </a:lnTo>
                  <a:lnTo>
                    <a:pt x="1088397" y="878105"/>
                  </a:lnTo>
                  <a:lnTo>
                    <a:pt x="1111151" y="747262"/>
                  </a:lnTo>
                  <a:close/>
                </a:path>
                <a:path w="1192530" h="965835">
                  <a:moveTo>
                    <a:pt x="379422" y="558265"/>
                  </a:moveTo>
                  <a:lnTo>
                    <a:pt x="321273" y="558265"/>
                  </a:lnTo>
                  <a:lnTo>
                    <a:pt x="331449" y="689109"/>
                  </a:lnTo>
                  <a:lnTo>
                    <a:pt x="389598" y="689109"/>
                  </a:lnTo>
                  <a:lnTo>
                    <a:pt x="379422" y="558265"/>
                  </a:lnTo>
                  <a:close/>
                </a:path>
                <a:path w="1192530" h="965835">
                  <a:moveTo>
                    <a:pt x="625101" y="558265"/>
                  </a:moveTo>
                  <a:lnTo>
                    <a:pt x="566952" y="558265"/>
                  </a:lnTo>
                  <a:lnTo>
                    <a:pt x="566952" y="689109"/>
                  </a:lnTo>
                  <a:lnTo>
                    <a:pt x="625101" y="689109"/>
                  </a:lnTo>
                  <a:lnTo>
                    <a:pt x="625101" y="558265"/>
                  </a:lnTo>
                  <a:close/>
                </a:path>
                <a:path w="1192530" h="965835">
                  <a:moveTo>
                    <a:pt x="870781" y="558265"/>
                  </a:moveTo>
                  <a:lnTo>
                    <a:pt x="812632" y="558265"/>
                  </a:lnTo>
                  <a:lnTo>
                    <a:pt x="801002" y="689109"/>
                  </a:lnTo>
                  <a:lnTo>
                    <a:pt x="860605" y="689109"/>
                  </a:lnTo>
                  <a:lnTo>
                    <a:pt x="870781" y="558265"/>
                  </a:lnTo>
                  <a:close/>
                </a:path>
                <a:path w="1192530" h="965835">
                  <a:moveTo>
                    <a:pt x="1144018" y="558265"/>
                  </a:moveTo>
                  <a:lnTo>
                    <a:pt x="1056857" y="558265"/>
                  </a:lnTo>
                  <a:lnTo>
                    <a:pt x="1035051" y="689109"/>
                  </a:lnTo>
                  <a:lnTo>
                    <a:pt x="1121264" y="689109"/>
                  </a:lnTo>
                  <a:lnTo>
                    <a:pt x="1144018" y="558265"/>
                  </a:lnTo>
                  <a:close/>
                </a:path>
                <a:path w="1192530" h="965835">
                  <a:moveTo>
                    <a:pt x="363431" y="369269"/>
                  </a:moveTo>
                  <a:lnTo>
                    <a:pt x="305282" y="369269"/>
                  </a:lnTo>
                  <a:lnTo>
                    <a:pt x="316911" y="500113"/>
                  </a:lnTo>
                  <a:lnTo>
                    <a:pt x="375060" y="500113"/>
                  </a:lnTo>
                  <a:lnTo>
                    <a:pt x="363431" y="369269"/>
                  </a:lnTo>
                  <a:close/>
                </a:path>
                <a:path w="1192530" h="965835">
                  <a:moveTo>
                    <a:pt x="625101" y="369269"/>
                  </a:moveTo>
                  <a:lnTo>
                    <a:pt x="566952" y="369269"/>
                  </a:lnTo>
                  <a:lnTo>
                    <a:pt x="566952" y="500113"/>
                  </a:lnTo>
                  <a:lnTo>
                    <a:pt x="625101" y="500113"/>
                  </a:lnTo>
                  <a:lnTo>
                    <a:pt x="625101" y="369269"/>
                  </a:lnTo>
                  <a:close/>
                </a:path>
                <a:path w="1192530" h="965835">
                  <a:moveTo>
                    <a:pt x="888225" y="369269"/>
                  </a:moveTo>
                  <a:lnTo>
                    <a:pt x="828623" y="369269"/>
                  </a:lnTo>
                  <a:lnTo>
                    <a:pt x="816993" y="500113"/>
                  </a:lnTo>
                  <a:lnTo>
                    <a:pt x="876595" y="500113"/>
                  </a:lnTo>
                  <a:lnTo>
                    <a:pt x="888225" y="369269"/>
                  </a:lnTo>
                  <a:close/>
                </a:path>
                <a:path w="1192530" h="965835">
                  <a:moveTo>
                    <a:pt x="1176884" y="369269"/>
                  </a:moveTo>
                  <a:lnTo>
                    <a:pt x="1090293" y="369269"/>
                  </a:lnTo>
                  <a:lnTo>
                    <a:pt x="1067033" y="500113"/>
                  </a:lnTo>
                  <a:lnTo>
                    <a:pt x="1154130" y="500113"/>
                  </a:lnTo>
                  <a:lnTo>
                    <a:pt x="1176884" y="369269"/>
                  </a:lnTo>
                  <a:close/>
                </a:path>
                <a:path w="1192530" h="965835">
                  <a:moveTo>
                    <a:pt x="596027" y="0"/>
                  </a:moveTo>
                  <a:lnTo>
                    <a:pt x="557139" y="7632"/>
                  </a:lnTo>
                  <a:lnTo>
                    <a:pt x="524794" y="30530"/>
                  </a:lnTo>
                  <a:lnTo>
                    <a:pt x="273300" y="282040"/>
                  </a:lnTo>
                  <a:lnTo>
                    <a:pt x="918753" y="282040"/>
                  </a:lnTo>
                  <a:lnTo>
                    <a:pt x="917308" y="280586"/>
                  </a:lnTo>
                  <a:lnTo>
                    <a:pt x="395413" y="280586"/>
                  </a:lnTo>
                  <a:lnTo>
                    <a:pt x="590212" y="87229"/>
                  </a:lnTo>
                  <a:lnTo>
                    <a:pt x="725080" y="87229"/>
                  </a:lnTo>
                  <a:lnTo>
                    <a:pt x="668713" y="30530"/>
                  </a:lnTo>
                  <a:lnTo>
                    <a:pt x="653267" y="17786"/>
                  </a:lnTo>
                  <a:lnTo>
                    <a:pt x="635641" y="8177"/>
                  </a:lnTo>
                  <a:lnTo>
                    <a:pt x="616379" y="2112"/>
                  </a:lnTo>
                  <a:lnTo>
                    <a:pt x="596027" y="0"/>
                  </a:lnTo>
                  <a:close/>
                </a:path>
                <a:path w="1192530" h="965835">
                  <a:moveTo>
                    <a:pt x="725080" y="87229"/>
                  </a:moveTo>
                  <a:lnTo>
                    <a:pt x="603295" y="87229"/>
                  </a:lnTo>
                  <a:lnTo>
                    <a:pt x="606203" y="91590"/>
                  </a:lnTo>
                  <a:lnTo>
                    <a:pt x="796641" y="280586"/>
                  </a:lnTo>
                  <a:lnTo>
                    <a:pt x="917308" y="280586"/>
                  </a:lnTo>
                  <a:lnTo>
                    <a:pt x="725080" y="872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905255" y="2583179"/>
            <a:ext cx="2118360" cy="2121535"/>
          </a:xfrm>
          <a:prstGeom prst="rect">
            <a:avLst/>
          </a:prstGeom>
          <a:ln w="12191">
            <a:solidFill>
              <a:srgbClr val="00000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300">
              <a:latin typeface="Times New Roman"/>
              <a:cs typeface="Times New Roman"/>
            </a:endParaRPr>
          </a:p>
          <a:p>
            <a:pPr marL="214629">
              <a:lnSpc>
                <a:spcPct val="100000"/>
              </a:lnSpc>
            </a:pPr>
            <a:r>
              <a:rPr dirty="0" sz="1600" spc="-15">
                <a:latin typeface="Calibri"/>
                <a:cs typeface="Calibri"/>
              </a:rPr>
              <a:t>Supermarkets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899160" y="2069592"/>
            <a:ext cx="600710" cy="399415"/>
            <a:chOff x="899160" y="2069592"/>
            <a:chExt cx="600710" cy="399415"/>
          </a:xfrm>
        </p:grpSpPr>
        <p:sp>
          <p:nvSpPr>
            <p:cNvPr id="10" name="object 10"/>
            <p:cNvSpPr/>
            <p:nvPr/>
          </p:nvSpPr>
          <p:spPr>
            <a:xfrm>
              <a:off x="905256" y="2075688"/>
              <a:ext cx="588645" cy="387350"/>
            </a:xfrm>
            <a:custGeom>
              <a:avLst/>
              <a:gdLst/>
              <a:ahLst/>
              <a:cxnLst/>
              <a:rect l="l" t="t" r="r" b="b"/>
              <a:pathLst>
                <a:path w="588644" h="387350">
                  <a:moveTo>
                    <a:pt x="294131" y="0"/>
                  </a:moveTo>
                  <a:lnTo>
                    <a:pt x="0" y="387096"/>
                  </a:lnTo>
                  <a:lnTo>
                    <a:pt x="588263" y="387096"/>
                  </a:lnTo>
                  <a:lnTo>
                    <a:pt x="29413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905256" y="2075688"/>
              <a:ext cx="588645" cy="387350"/>
            </a:xfrm>
            <a:custGeom>
              <a:avLst/>
              <a:gdLst/>
              <a:ahLst/>
              <a:cxnLst/>
              <a:rect l="l" t="t" r="r" b="b"/>
              <a:pathLst>
                <a:path w="588644" h="387350">
                  <a:moveTo>
                    <a:pt x="0" y="387096"/>
                  </a:moveTo>
                  <a:lnTo>
                    <a:pt x="294131" y="0"/>
                  </a:lnTo>
                  <a:lnTo>
                    <a:pt x="588263" y="387096"/>
                  </a:lnTo>
                  <a:lnTo>
                    <a:pt x="0" y="387096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1572894" y="2130628"/>
            <a:ext cx="55499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D9D9D9"/>
                </a:solidFill>
                <a:latin typeface="Calibri"/>
                <a:cs typeface="Calibri"/>
              </a:rPr>
              <a:t>14%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08196" y="2123694"/>
            <a:ext cx="55499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D9D9D9"/>
                </a:solidFill>
                <a:latin typeface="Calibri"/>
                <a:cs typeface="Calibri"/>
              </a:rPr>
              <a:t>25%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22211" y="2119325"/>
            <a:ext cx="554990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D9D9D9"/>
                </a:solidFill>
                <a:latin typeface="Calibri"/>
                <a:cs typeface="Calibri"/>
              </a:rPr>
              <a:t>30%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398520" y="2578607"/>
            <a:ext cx="2120265" cy="2121535"/>
            <a:chOff x="3398520" y="2578607"/>
            <a:chExt cx="2120265" cy="2121535"/>
          </a:xfrm>
        </p:grpSpPr>
        <p:sp>
          <p:nvSpPr>
            <p:cNvPr id="16" name="object 16"/>
            <p:cNvSpPr/>
            <p:nvPr/>
          </p:nvSpPr>
          <p:spPr>
            <a:xfrm>
              <a:off x="3398520" y="2578607"/>
              <a:ext cx="2120265" cy="2121535"/>
            </a:xfrm>
            <a:custGeom>
              <a:avLst/>
              <a:gdLst/>
              <a:ahLst/>
              <a:cxnLst/>
              <a:rect l="l" t="t" r="r" b="b"/>
              <a:pathLst>
                <a:path w="2120265" h="2121535">
                  <a:moveTo>
                    <a:pt x="2119883" y="0"/>
                  </a:moveTo>
                  <a:lnTo>
                    <a:pt x="0" y="0"/>
                  </a:lnTo>
                  <a:lnTo>
                    <a:pt x="0" y="2121408"/>
                  </a:lnTo>
                  <a:lnTo>
                    <a:pt x="2119883" y="2121408"/>
                  </a:lnTo>
                  <a:lnTo>
                    <a:pt x="2119883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3980370" y="2970072"/>
              <a:ext cx="956310" cy="958850"/>
            </a:xfrm>
            <a:custGeom>
              <a:avLst/>
              <a:gdLst/>
              <a:ahLst/>
              <a:cxnLst/>
              <a:rect l="l" t="t" r="r" b="b"/>
              <a:pathLst>
                <a:path w="956310" h="958850">
                  <a:moveTo>
                    <a:pt x="473557" y="306578"/>
                  </a:moveTo>
                  <a:lnTo>
                    <a:pt x="463054" y="266611"/>
                  </a:lnTo>
                  <a:lnTo>
                    <a:pt x="440347" y="224955"/>
                  </a:lnTo>
                  <a:lnTo>
                    <a:pt x="404368" y="182232"/>
                  </a:lnTo>
                  <a:lnTo>
                    <a:pt x="328764" y="113893"/>
                  </a:lnTo>
                  <a:lnTo>
                    <a:pt x="254419" y="55689"/>
                  </a:lnTo>
                  <a:lnTo>
                    <a:pt x="197764" y="15189"/>
                  </a:lnTo>
                  <a:lnTo>
                    <a:pt x="175234" y="0"/>
                  </a:lnTo>
                  <a:lnTo>
                    <a:pt x="155016" y="20243"/>
                  </a:lnTo>
                  <a:lnTo>
                    <a:pt x="381901" y="247484"/>
                  </a:lnTo>
                  <a:lnTo>
                    <a:pt x="385699" y="253072"/>
                  </a:lnTo>
                  <a:lnTo>
                    <a:pt x="386956" y="259295"/>
                  </a:lnTo>
                  <a:lnTo>
                    <a:pt x="385699" y="265518"/>
                  </a:lnTo>
                  <a:lnTo>
                    <a:pt x="381901" y="271106"/>
                  </a:lnTo>
                  <a:lnTo>
                    <a:pt x="376326" y="274904"/>
                  </a:lnTo>
                  <a:lnTo>
                    <a:pt x="370103" y="276174"/>
                  </a:lnTo>
                  <a:lnTo>
                    <a:pt x="363893" y="274904"/>
                  </a:lnTo>
                  <a:lnTo>
                    <a:pt x="358317" y="271106"/>
                  </a:lnTo>
                  <a:lnTo>
                    <a:pt x="131419" y="43878"/>
                  </a:lnTo>
                  <a:lnTo>
                    <a:pt x="99974" y="75374"/>
                  </a:lnTo>
                  <a:lnTo>
                    <a:pt x="326859" y="302602"/>
                  </a:lnTo>
                  <a:lnTo>
                    <a:pt x="330657" y="308190"/>
                  </a:lnTo>
                  <a:lnTo>
                    <a:pt x="331914" y="314413"/>
                  </a:lnTo>
                  <a:lnTo>
                    <a:pt x="330657" y="320636"/>
                  </a:lnTo>
                  <a:lnTo>
                    <a:pt x="326859" y="326224"/>
                  </a:lnTo>
                  <a:lnTo>
                    <a:pt x="321284" y="330022"/>
                  </a:lnTo>
                  <a:lnTo>
                    <a:pt x="315074" y="331292"/>
                  </a:lnTo>
                  <a:lnTo>
                    <a:pt x="308864" y="330022"/>
                  </a:lnTo>
                  <a:lnTo>
                    <a:pt x="303276" y="326224"/>
                  </a:lnTo>
                  <a:lnTo>
                    <a:pt x="76390" y="98996"/>
                  </a:lnTo>
                  <a:lnTo>
                    <a:pt x="44932" y="130492"/>
                  </a:lnTo>
                  <a:lnTo>
                    <a:pt x="271830" y="357720"/>
                  </a:lnTo>
                  <a:lnTo>
                    <a:pt x="275615" y="363308"/>
                  </a:lnTo>
                  <a:lnTo>
                    <a:pt x="276885" y="369531"/>
                  </a:lnTo>
                  <a:lnTo>
                    <a:pt x="275615" y="375754"/>
                  </a:lnTo>
                  <a:lnTo>
                    <a:pt x="271830" y="381342"/>
                  </a:lnTo>
                  <a:lnTo>
                    <a:pt x="266242" y="385140"/>
                  </a:lnTo>
                  <a:lnTo>
                    <a:pt x="260032" y="386410"/>
                  </a:lnTo>
                  <a:lnTo>
                    <a:pt x="253822" y="385140"/>
                  </a:lnTo>
                  <a:lnTo>
                    <a:pt x="248234" y="381342"/>
                  </a:lnTo>
                  <a:lnTo>
                    <a:pt x="20218" y="155244"/>
                  </a:lnTo>
                  <a:lnTo>
                    <a:pt x="0" y="175488"/>
                  </a:lnTo>
                  <a:lnTo>
                    <a:pt x="58407" y="258305"/>
                  </a:lnTo>
                  <a:lnTo>
                    <a:pt x="116573" y="333527"/>
                  </a:lnTo>
                  <a:lnTo>
                    <a:pt x="180848" y="406095"/>
                  </a:lnTo>
                  <a:lnTo>
                    <a:pt x="223494" y="442125"/>
                  </a:lnTo>
                  <a:lnTo>
                    <a:pt x="265087" y="464870"/>
                  </a:lnTo>
                  <a:lnTo>
                    <a:pt x="305003" y="475386"/>
                  </a:lnTo>
                  <a:lnTo>
                    <a:pt x="342595" y="474713"/>
                  </a:lnTo>
                  <a:lnTo>
                    <a:pt x="355511" y="472884"/>
                  </a:lnTo>
                  <a:lnTo>
                    <a:pt x="369125" y="472338"/>
                  </a:lnTo>
                  <a:lnTo>
                    <a:pt x="385267" y="473595"/>
                  </a:lnTo>
                  <a:lnTo>
                    <a:pt x="471766" y="386969"/>
                  </a:lnTo>
                  <a:lnTo>
                    <a:pt x="470509" y="371271"/>
                  </a:lnTo>
                  <a:lnTo>
                    <a:pt x="472884" y="344220"/>
                  </a:lnTo>
                  <a:lnTo>
                    <a:pt x="473557" y="306578"/>
                  </a:lnTo>
                  <a:close/>
                </a:path>
                <a:path w="956310" h="958850">
                  <a:moveTo>
                    <a:pt x="923582" y="120091"/>
                  </a:moveTo>
                  <a:lnTo>
                    <a:pt x="921397" y="82397"/>
                  </a:lnTo>
                  <a:lnTo>
                    <a:pt x="915441" y="70866"/>
                  </a:lnTo>
                  <a:lnTo>
                    <a:pt x="900379" y="60744"/>
                  </a:lnTo>
                  <a:lnTo>
                    <a:pt x="883424" y="57365"/>
                  </a:lnTo>
                  <a:lnTo>
                    <a:pt x="866470" y="60744"/>
                  </a:lnTo>
                  <a:lnTo>
                    <a:pt x="851408" y="70866"/>
                  </a:lnTo>
                  <a:lnTo>
                    <a:pt x="425704" y="497217"/>
                  </a:lnTo>
                  <a:lnTo>
                    <a:pt x="55041" y="843686"/>
                  </a:lnTo>
                  <a:lnTo>
                    <a:pt x="40513" y="865746"/>
                  </a:lnTo>
                  <a:lnTo>
                    <a:pt x="35674" y="891082"/>
                  </a:lnTo>
                  <a:lnTo>
                    <a:pt x="40513" y="916622"/>
                  </a:lnTo>
                  <a:lnTo>
                    <a:pt x="55041" y="939304"/>
                  </a:lnTo>
                  <a:lnTo>
                    <a:pt x="77063" y="953858"/>
                  </a:lnTo>
                  <a:lnTo>
                    <a:pt x="102362" y="958710"/>
                  </a:lnTo>
                  <a:lnTo>
                    <a:pt x="127863" y="953858"/>
                  </a:lnTo>
                  <a:lnTo>
                    <a:pt x="150520" y="939304"/>
                  </a:lnTo>
                  <a:lnTo>
                    <a:pt x="488607" y="568083"/>
                  </a:lnTo>
                  <a:lnTo>
                    <a:pt x="527507" y="584403"/>
                  </a:lnTo>
                  <a:lnTo>
                    <a:pt x="548792" y="588645"/>
                  </a:lnTo>
                  <a:lnTo>
                    <a:pt x="563867" y="583831"/>
                  </a:lnTo>
                  <a:lnTo>
                    <a:pt x="822210" y="292481"/>
                  </a:lnTo>
                  <a:lnTo>
                    <a:pt x="898372" y="188569"/>
                  </a:lnTo>
                  <a:lnTo>
                    <a:pt x="923582" y="120091"/>
                  </a:lnTo>
                  <a:close/>
                </a:path>
                <a:path w="956310" h="958850">
                  <a:moveTo>
                    <a:pt x="956297" y="891082"/>
                  </a:moveTo>
                  <a:lnTo>
                    <a:pt x="951331" y="865746"/>
                  </a:lnTo>
                  <a:lnTo>
                    <a:pt x="936777" y="843686"/>
                  </a:lnTo>
                  <a:lnTo>
                    <a:pt x="641362" y="563587"/>
                  </a:lnTo>
                  <a:lnTo>
                    <a:pt x="596442" y="614210"/>
                  </a:lnTo>
                  <a:lnTo>
                    <a:pt x="589457" y="620356"/>
                  </a:lnTo>
                  <a:lnTo>
                    <a:pt x="580148" y="626300"/>
                  </a:lnTo>
                  <a:lnTo>
                    <a:pt x="568325" y="630974"/>
                  </a:lnTo>
                  <a:lnTo>
                    <a:pt x="553758" y="633336"/>
                  </a:lnTo>
                  <a:lnTo>
                    <a:pt x="842429" y="939304"/>
                  </a:lnTo>
                  <a:lnTo>
                    <a:pt x="865085" y="953858"/>
                  </a:lnTo>
                  <a:lnTo>
                    <a:pt x="890587" y="958710"/>
                  </a:lnTo>
                  <a:lnTo>
                    <a:pt x="915873" y="953858"/>
                  </a:lnTo>
                  <a:lnTo>
                    <a:pt x="937907" y="939304"/>
                  </a:lnTo>
                  <a:lnTo>
                    <a:pt x="951788" y="916622"/>
                  </a:lnTo>
                  <a:lnTo>
                    <a:pt x="956297" y="89108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/>
          <p:cNvGrpSpPr/>
          <p:nvPr/>
        </p:nvGrpSpPr>
        <p:grpSpPr>
          <a:xfrm>
            <a:off x="5853684" y="2578607"/>
            <a:ext cx="2120265" cy="2121535"/>
            <a:chOff x="5853684" y="2578607"/>
            <a:chExt cx="2120265" cy="2121535"/>
          </a:xfrm>
        </p:grpSpPr>
        <p:sp>
          <p:nvSpPr>
            <p:cNvPr id="19" name="object 19"/>
            <p:cNvSpPr/>
            <p:nvPr/>
          </p:nvSpPr>
          <p:spPr>
            <a:xfrm>
              <a:off x="5853684" y="2578607"/>
              <a:ext cx="2120265" cy="2121535"/>
            </a:xfrm>
            <a:custGeom>
              <a:avLst/>
              <a:gdLst/>
              <a:ahLst/>
              <a:cxnLst/>
              <a:rect l="l" t="t" r="r" b="b"/>
              <a:pathLst>
                <a:path w="2120265" h="2121535">
                  <a:moveTo>
                    <a:pt x="2119884" y="0"/>
                  </a:moveTo>
                  <a:lnTo>
                    <a:pt x="0" y="0"/>
                  </a:lnTo>
                  <a:lnTo>
                    <a:pt x="0" y="2121408"/>
                  </a:lnTo>
                  <a:lnTo>
                    <a:pt x="2119884" y="2121408"/>
                  </a:lnTo>
                  <a:lnTo>
                    <a:pt x="2119884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442666" y="3013687"/>
              <a:ext cx="1074420" cy="914400"/>
            </a:xfrm>
            <a:custGeom>
              <a:avLst/>
              <a:gdLst/>
              <a:ahLst/>
              <a:cxnLst/>
              <a:rect l="l" t="t" r="r" b="b"/>
              <a:pathLst>
                <a:path w="1074420" h="914400">
                  <a:moveTo>
                    <a:pt x="778637" y="833394"/>
                  </a:moveTo>
                  <a:lnTo>
                    <a:pt x="295345" y="833394"/>
                  </a:lnTo>
                  <a:lnTo>
                    <a:pt x="295345" y="914046"/>
                  </a:lnTo>
                  <a:lnTo>
                    <a:pt x="778637" y="914046"/>
                  </a:lnTo>
                  <a:lnTo>
                    <a:pt x="778637" y="833394"/>
                  </a:lnTo>
                  <a:close/>
                </a:path>
                <a:path w="1074420" h="914400">
                  <a:moveTo>
                    <a:pt x="644389" y="752743"/>
                  </a:moveTo>
                  <a:lnTo>
                    <a:pt x="429593" y="752743"/>
                  </a:lnTo>
                  <a:lnTo>
                    <a:pt x="429593" y="833394"/>
                  </a:lnTo>
                  <a:lnTo>
                    <a:pt x="644389" y="833394"/>
                  </a:lnTo>
                  <a:lnTo>
                    <a:pt x="644389" y="752743"/>
                  </a:lnTo>
                  <a:close/>
                </a:path>
                <a:path w="1074420" h="914400">
                  <a:moveTo>
                    <a:pt x="1020283" y="0"/>
                  </a:moveTo>
                  <a:lnTo>
                    <a:pt x="53699" y="0"/>
                  </a:lnTo>
                  <a:lnTo>
                    <a:pt x="32848" y="4242"/>
                  </a:lnTo>
                  <a:lnTo>
                    <a:pt x="15774" y="15794"/>
                  </a:lnTo>
                  <a:lnTo>
                    <a:pt x="4237" y="32890"/>
                  </a:lnTo>
                  <a:lnTo>
                    <a:pt x="0" y="53767"/>
                  </a:lnTo>
                  <a:lnTo>
                    <a:pt x="0" y="698976"/>
                  </a:lnTo>
                  <a:lnTo>
                    <a:pt x="4237" y="719853"/>
                  </a:lnTo>
                  <a:lnTo>
                    <a:pt x="15774" y="736949"/>
                  </a:lnTo>
                  <a:lnTo>
                    <a:pt x="32848" y="748501"/>
                  </a:lnTo>
                  <a:lnTo>
                    <a:pt x="53699" y="752743"/>
                  </a:lnTo>
                  <a:lnTo>
                    <a:pt x="1020283" y="752743"/>
                  </a:lnTo>
                  <a:lnTo>
                    <a:pt x="1041134" y="748501"/>
                  </a:lnTo>
                  <a:lnTo>
                    <a:pt x="1058209" y="736949"/>
                  </a:lnTo>
                  <a:lnTo>
                    <a:pt x="1069745" y="719853"/>
                  </a:lnTo>
                  <a:lnTo>
                    <a:pt x="1073983" y="698976"/>
                  </a:lnTo>
                  <a:lnTo>
                    <a:pt x="1073983" y="672092"/>
                  </a:lnTo>
                  <a:lnTo>
                    <a:pt x="80548" y="672092"/>
                  </a:lnTo>
                  <a:lnTo>
                    <a:pt x="80548" y="80651"/>
                  </a:lnTo>
                  <a:lnTo>
                    <a:pt x="1073983" y="80651"/>
                  </a:lnTo>
                  <a:lnTo>
                    <a:pt x="1073983" y="53767"/>
                  </a:lnTo>
                  <a:lnTo>
                    <a:pt x="1069745" y="32890"/>
                  </a:lnTo>
                  <a:lnTo>
                    <a:pt x="1058209" y="15794"/>
                  </a:lnTo>
                  <a:lnTo>
                    <a:pt x="1041134" y="4242"/>
                  </a:lnTo>
                  <a:lnTo>
                    <a:pt x="1020283" y="0"/>
                  </a:lnTo>
                  <a:close/>
                </a:path>
                <a:path w="1074420" h="914400">
                  <a:moveTo>
                    <a:pt x="1073983" y="80651"/>
                  </a:moveTo>
                  <a:lnTo>
                    <a:pt x="993434" y="80651"/>
                  </a:lnTo>
                  <a:lnTo>
                    <a:pt x="993434" y="672092"/>
                  </a:lnTo>
                  <a:lnTo>
                    <a:pt x="1073983" y="672092"/>
                  </a:lnTo>
                  <a:lnTo>
                    <a:pt x="1073983" y="8065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1" name="object 21"/>
          <p:cNvGrpSpPr/>
          <p:nvPr/>
        </p:nvGrpSpPr>
        <p:grpSpPr>
          <a:xfrm>
            <a:off x="3409188" y="2051304"/>
            <a:ext cx="600710" cy="399415"/>
            <a:chOff x="3409188" y="2051304"/>
            <a:chExt cx="600710" cy="399415"/>
          </a:xfrm>
        </p:grpSpPr>
        <p:sp>
          <p:nvSpPr>
            <p:cNvPr id="22" name="object 22"/>
            <p:cNvSpPr/>
            <p:nvPr/>
          </p:nvSpPr>
          <p:spPr>
            <a:xfrm>
              <a:off x="3415284" y="2057400"/>
              <a:ext cx="588645" cy="387350"/>
            </a:xfrm>
            <a:custGeom>
              <a:avLst/>
              <a:gdLst/>
              <a:ahLst/>
              <a:cxnLst/>
              <a:rect l="l" t="t" r="r" b="b"/>
              <a:pathLst>
                <a:path w="588645" h="387350">
                  <a:moveTo>
                    <a:pt x="294131" y="0"/>
                  </a:moveTo>
                  <a:lnTo>
                    <a:pt x="0" y="387096"/>
                  </a:lnTo>
                  <a:lnTo>
                    <a:pt x="588263" y="387096"/>
                  </a:lnTo>
                  <a:lnTo>
                    <a:pt x="29413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3415284" y="2057400"/>
              <a:ext cx="588645" cy="387350"/>
            </a:xfrm>
            <a:custGeom>
              <a:avLst/>
              <a:gdLst/>
              <a:ahLst/>
              <a:cxnLst/>
              <a:rect l="l" t="t" r="r" b="b"/>
              <a:pathLst>
                <a:path w="588645" h="387350">
                  <a:moveTo>
                    <a:pt x="0" y="387096"/>
                  </a:moveTo>
                  <a:lnTo>
                    <a:pt x="294131" y="0"/>
                  </a:lnTo>
                  <a:lnTo>
                    <a:pt x="588263" y="387096"/>
                  </a:lnTo>
                  <a:lnTo>
                    <a:pt x="0" y="387096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4" name="object 24"/>
          <p:cNvGrpSpPr/>
          <p:nvPr/>
        </p:nvGrpSpPr>
        <p:grpSpPr>
          <a:xfrm>
            <a:off x="5847588" y="2051304"/>
            <a:ext cx="600710" cy="399415"/>
            <a:chOff x="5847588" y="2051304"/>
            <a:chExt cx="600710" cy="399415"/>
          </a:xfrm>
        </p:grpSpPr>
        <p:sp>
          <p:nvSpPr>
            <p:cNvPr id="25" name="object 25"/>
            <p:cNvSpPr/>
            <p:nvPr/>
          </p:nvSpPr>
          <p:spPr>
            <a:xfrm>
              <a:off x="5853684" y="2057400"/>
              <a:ext cx="588645" cy="387350"/>
            </a:xfrm>
            <a:custGeom>
              <a:avLst/>
              <a:gdLst/>
              <a:ahLst/>
              <a:cxnLst/>
              <a:rect l="l" t="t" r="r" b="b"/>
              <a:pathLst>
                <a:path w="588645" h="387350">
                  <a:moveTo>
                    <a:pt x="294131" y="0"/>
                  </a:moveTo>
                  <a:lnTo>
                    <a:pt x="0" y="387096"/>
                  </a:lnTo>
                  <a:lnTo>
                    <a:pt x="588263" y="387096"/>
                  </a:lnTo>
                  <a:lnTo>
                    <a:pt x="29413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5853684" y="2057400"/>
              <a:ext cx="588645" cy="387350"/>
            </a:xfrm>
            <a:custGeom>
              <a:avLst/>
              <a:gdLst/>
              <a:ahLst/>
              <a:cxnLst/>
              <a:rect l="l" t="t" r="r" b="b"/>
              <a:pathLst>
                <a:path w="588645" h="387350">
                  <a:moveTo>
                    <a:pt x="0" y="387096"/>
                  </a:moveTo>
                  <a:lnTo>
                    <a:pt x="294131" y="0"/>
                  </a:lnTo>
                  <a:lnTo>
                    <a:pt x="588263" y="387096"/>
                  </a:lnTo>
                  <a:lnTo>
                    <a:pt x="0" y="387096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/>
          <p:cNvSpPr txBox="1"/>
          <p:nvPr/>
        </p:nvSpPr>
        <p:spPr>
          <a:xfrm>
            <a:off x="3398520" y="2578607"/>
            <a:ext cx="2120265" cy="2121535"/>
          </a:xfrm>
          <a:prstGeom prst="rect">
            <a:avLst/>
          </a:prstGeom>
          <a:ln w="12192">
            <a:solidFill>
              <a:srgbClr val="00000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300">
              <a:latin typeface="Times New Roman"/>
              <a:cs typeface="Times New Roman"/>
            </a:endParaRPr>
          </a:p>
          <a:p>
            <a:pPr marL="410209">
              <a:lnSpc>
                <a:spcPct val="100000"/>
              </a:lnSpc>
              <a:spcBef>
                <a:spcPts val="5"/>
              </a:spcBef>
            </a:pPr>
            <a:r>
              <a:rPr dirty="0" sz="1600" spc="-15">
                <a:latin typeface="Calibri"/>
                <a:cs typeface="Calibri"/>
              </a:rPr>
              <a:t>Food </a:t>
            </a:r>
            <a:r>
              <a:rPr dirty="0" sz="1600" spc="-5">
                <a:latin typeface="Calibri"/>
                <a:cs typeface="Calibri"/>
              </a:rPr>
              <a:t>service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853684" y="2578607"/>
            <a:ext cx="2120265" cy="2121535"/>
          </a:xfrm>
          <a:prstGeom prst="rect">
            <a:avLst/>
          </a:prstGeom>
          <a:ln w="12192">
            <a:solidFill>
              <a:srgbClr val="000000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300">
              <a:latin typeface="Times New Roman"/>
              <a:cs typeface="Times New Roman"/>
            </a:endParaRPr>
          </a:p>
          <a:p>
            <a:pPr marL="493395">
              <a:lnSpc>
                <a:spcPct val="100000"/>
              </a:lnSpc>
              <a:spcBef>
                <a:spcPts val="5"/>
              </a:spcBef>
            </a:pPr>
            <a:r>
              <a:rPr dirty="0" sz="1600" spc="-5">
                <a:latin typeface="Calibri"/>
                <a:cs typeface="Calibri"/>
              </a:rPr>
              <a:t>On</a:t>
            </a:r>
            <a:r>
              <a:rPr dirty="0" sz="1600" spc="-20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line</a:t>
            </a:r>
            <a:r>
              <a:rPr dirty="0" sz="1600" spc="-35">
                <a:latin typeface="Calibri"/>
                <a:cs typeface="Calibri"/>
              </a:rPr>
              <a:t> </a:t>
            </a:r>
            <a:r>
              <a:rPr dirty="0" sz="1600" spc="-5">
                <a:latin typeface="Calibri"/>
                <a:cs typeface="Calibri"/>
              </a:rPr>
              <a:t>sales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29" name="object 2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31108" y="2647188"/>
            <a:ext cx="1805939" cy="1706880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98464" y="2647188"/>
            <a:ext cx="1828799" cy="168859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0996" y="2644139"/>
            <a:ext cx="1734312" cy="165353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542" y="58623"/>
            <a:ext cx="646176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" b="0">
                <a:latin typeface="Calibri Light"/>
                <a:cs typeface="Calibri Light"/>
              </a:rPr>
              <a:t>This</a:t>
            </a:r>
            <a:r>
              <a:rPr dirty="0" sz="4000" spc="-10" b="0">
                <a:latin typeface="Calibri Light"/>
                <a:cs typeface="Calibri Light"/>
              </a:rPr>
              <a:t> </a:t>
            </a:r>
            <a:r>
              <a:rPr dirty="0" sz="4000" spc="-5" b="0">
                <a:latin typeface="Calibri Light"/>
                <a:cs typeface="Calibri Light"/>
              </a:rPr>
              <a:t>did not</a:t>
            </a:r>
            <a:r>
              <a:rPr dirty="0" sz="4000" spc="-20" b="0">
                <a:latin typeface="Calibri Light"/>
                <a:cs typeface="Calibri Light"/>
              </a:rPr>
              <a:t> </a:t>
            </a:r>
            <a:r>
              <a:rPr dirty="0" sz="4000" spc="-5" b="0">
                <a:latin typeface="Calibri Light"/>
                <a:cs typeface="Calibri Light"/>
              </a:rPr>
              <a:t>happen</a:t>
            </a:r>
            <a:r>
              <a:rPr dirty="0" sz="4000" spc="-15" b="0">
                <a:latin typeface="Calibri Light"/>
                <a:cs typeface="Calibri Light"/>
              </a:rPr>
              <a:t> </a:t>
            </a:r>
            <a:r>
              <a:rPr dirty="0" sz="4000" spc="-5" b="0">
                <a:latin typeface="Calibri Light"/>
                <a:cs typeface="Calibri Light"/>
              </a:rPr>
              <a:t>on</a:t>
            </a:r>
            <a:r>
              <a:rPr dirty="0" sz="4000" spc="-10" b="0">
                <a:latin typeface="Calibri Light"/>
                <a:cs typeface="Calibri Light"/>
              </a:rPr>
              <a:t> </a:t>
            </a:r>
            <a:r>
              <a:rPr dirty="0" sz="4000" spc="-5" b="0">
                <a:latin typeface="Calibri Light"/>
                <a:cs typeface="Calibri Light"/>
              </a:rPr>
              <a:t>its </a:t>
            </a:r>
            <a:r>
              <a:rPr dirty="0" sz="4000" spc="-10" b="0">
                <a:latin typeface="Calibri Light"/>
                <a:cs typeface="Calibri Light"/>
              </a:rPr>
              <a:t>own!</a:t>
            </a:r>
            <a:endParaRPr sz="4000">
              <a:latin typeface="Calibri Light"/>
              <a:cs typeface="Calibri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287" y="5893028"/>
            <a:ext cx="9063355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005"/>
              </a:lnSpc>
            </a:pPr>
            <a:r>
              <a:rPr dirty="0" sz="2000" spc="-10"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………………………………………………………………………………………………………………………………………..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16558" y="2778379"/>
            <a:ext cx="6704330" cy="1300480"/>
          </a:xfrm>
          <a:prstGeom prst="rect">
            <a:avLst/>
          </a:prstGeom>
        </p:spPr>
        <p:txBody>
          <a:bodyPr wrap="square" lIns="0" tIns="89535" rIns="0" bIns="0" rtlCol="0" vert="horz">
            <a:spAutoFit/>
          </a:bodyPr>
          <a:lstStyle/>
          <a:p>
            <a:pPr marL="1797050" marR="5080" indent="-1784985">
              <a:lnSpc>
                <a:spcPts val="4750"/>
              </a:lnSpc>
              <a:spcBef>
                <a:spcPts val="705"/>
              </a:spcBef>
            </a:pPr>
            <a:r>
              <a:rPr dirty="0" sz="4400" spc="-20">
                <a:latin typeface="Calibri"/>
                <a:cs typeface="Calibri"/>
              </a:rPr>
              <a:t>Policy </a:t>
            </a:r>
            <a:r>
              <a:rPr dirty="0" sz="4400">
                <a:latin typeface="Calibri"/>
                <a:cs typeface="Calibri"/>
              </a:rPr>
              <a:t>&amp;</a:t>
            </a:r>
            <a:r>
              <a:rPr dirty="0" sz="4400" spc="-15">
                <a:latin typeface="Calibri"/>
                <a:cs typeface="Calibri"/>
              </a:rPr>
              <a:t> </a:t>
            </a:r>
            <a:r>
              <a:rPr dirty="0" sz="4400" spc="-30">
                <a:latin typeface="Calibri"/>
                <a:cs typeface="Calibri"/>
              </a:rPr>
              <a:t>market</a:t>
            </a:r>
            <a:r>
              <a:rPr dirty="0" sz="4400" spc="-10">
                <a:latin typeface="Calibri"/>
                <a:cs typeface="Calibri"/>
              </a:rPr>
              <a:t> </a:t>
            </a:r>
            <a:r>
              <a:rPr dirty="0" sz="4400" spc="-15">
                <a:latin typeface="Calibri"/>
                <a:cs typeface="Calibri"/>
              </a:rPr>
              <a:t>collaboration </a:t>
            </a:r>
            <a:r>
              <a:rPr dirty="0" sz="4400" spc="-980">
                <a:latin typeface="Calibri"/>
                <a:cs typeface="Calibri"/>
              </a:rPr>
              <a:t> </a:t>
            </a:r>
            <a:r>
              <a:rPr dirty="0" sz="4400" spc="-10">
                <a:latin typeface="Calibri"/>
                <a:cs typeface="Calibri"/>
              </a:rPr>
              <a:t>drives</a:t>
            </a:r>
            <a:r>
              <a:rPr dirty="0" sz="4400">
                <a:latin typeface="Calibri"/>
                <a:cs typeface="Calibri"/>
              </a:rPr>
              <a:t> </a:t>
            </a:r>
            <a:r>
              <a:rPr dirty="0" sz="4400" spc="-15">
                <a:latin typeface="Calibri"/>
                <a:cs typeface="Calibri"/>
              </a:rPr>
              <a:t>growth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12898" y="4662297"/>
            <a:ext cx="391922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20" b="0">
                <a:latin typeface="Calibri Light"/>
                <a:cs typeface="Calibri Light"/>
              </a:rPr>
              <a:t>Some</a:t>
            </a:r>
            <a:r>
              <a:rPr dirty="0" sz="2800" spc="-65" b="0">
                <a:latin typeface="Calibri Light"/>
                <a:cs typeface="Calibri Light"/>
              </a:rPr>
              <a:t> </a:t>
            </a:r>
            <a:r>
              <a:rPr dirty="0" sz="2800" spc="-15" b="0">
                <a:latin typeface="Calibri Light"/>
                <a:cs typeface="Calibri Light"/>
              </a:rPr>
              <a:t>lessons</a:t>
            </a:r>
            <a:r>
              <a:rPr dirty="0" sz="2800" spc="-75" b="0">
                <a:latin typeface="Calibri Light"/>
                <a:cs typeface="Calibri Light"/>
              </a:rPr>
              <a:t> </a:t>
            </a:r>
            <a:r>
              <a:rPr dirty="0" sz="2800" spc="-15" b="0">
                <a:latin typeface="Calibri Light"/>
                <a:cs typeface="Calibri Light"/>
              </a:rPr>
              <a:t>and</a:t>
            </a:r>
            <a:r>
              <a:rPr dirty="0" sz="2800" spc="-75" b="0">
                <a:latin typeface="Calibri Light"/>
                <a:cs typeface="Calibri Light"/>
              </a:rPr>
              <a:t> </a:t>
            </a:r>
            <a:r>
              <a:rPr dirty="0" sz="2800" spc="-35" b="0">
                <a:latin typeface="Calibri Light"/>
                <a:cs typeface="Calibri Light"/>
              </a:rPr>
              <a:t>examples</a:t>
            </a:r>
            <a:endParaRPr sz="2800">
              <a:latin typeface="Calibri Light"/>
              <a:cs typeface="Calibri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542" y="420751"/>
            <a:ext cx="5032375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15" b="0">
                <a:latin typeface="Calibri Light"/>
                <a:cs typeface="Calibri Light"/>
              </a:rPr>
              <a:t>Over</a:t>
            </a:r>
            <a:r>
              <a:rPr dirty="0" sz="4400" spc="-25" b="0">
                <a:latin typeface="Calibri Light"/>
                <a:cs typeface="Calibri Light"/>
              </a:rPr>
              <a:t> </a:t>
            </a:r>
            <a:r>
              <a:rPr dirty="0" sz="4400" b="0">
                <a:latin typeface="Calibri Light"/>
                <a:cs typeface="Calibri Light"/>
              </a:rPr>
              <a:t>the</a:t>
            </a:r>
            <a:r>
              <a:rPr dirty="0" sz="4400" spc="-20" b="0">
                <a:latin typeface="Calibri Light"/>
                <a:cs typeface="Calibri Light"/>
              </a:rPr>
              <a:t> </a:t>
            </a:r>
            <a:r>
              <a:rPr dirty="0" sz="4400" spc="-10" b="0">
                <a:latin typeface="Calibri Light"/>
                <a:cs typeface="Calibri Light"/>
              </a:rPr>
              <a:t>last</a:t>
            </a:r>
            <a:r>
              <a:rPr dirty="0" sz="4400" spc="-20" b="0">
                <a:latin typeface="Calibri Light"/>
                <a:cs typeface="Calibri Light"/>
              </a:rPr>
              <a:t> </a:t>
            </a:r>
            <a:r>
              <a:rPr dirty="0" sz="4400" b="0">
                <a:latin typeface="Calibri Light"/>
                <a:cs typeface="Calibri Light"/>
              </a:rPr>
              <a:t>25</a:t>
            </a:r>
            <a:r>
              <a:rPr dirty="0" sz="4400" spc="-15" b="0">
                <a:latin typeface="Calibri Light"/>
                <a:cs typeface="Calibri Light"/>
              </a:rPr>
              <a:t> </a:t>
            </a:r>
            <a:r>
              <a:rPr dirty="0" sz="4400" spc="-25" b="0">
                <a:latin typeface="Calibri Light"/>
                <a:cs typeface="Calibri Light"/>
              </a:rPr>
              <a:t>years: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287" y="5893028"/>
            <a:ext cx="9063355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005"/>
              </a:lnSpc>
            </a:pPr>
            <a:r>
              <a:rPr dirty="0" sz="2000" spc="-10"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………………………………………………………………………………………………………………………………………..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7542" y="1793493"/>
            <a:ext cx="7284720" cy="3395345"/>
          </a:xfrm>
          <a:prstGeom prst="rect">
            <a:avLst/>
          </a:prstGeom>
        </p:spPr>
        <p:txBody>
          <a:bodyPr wrap="square" lIns="0" tIns="54610" rIns="0" bIns="0" rtlCol="0" vert="horz">
            <a:spAutoFit/>
          </a:bodyPr>
          <a:lstStyle/>
          <a:p>
            <a:pPr marL="241300" marR="118745" indent="-228600">
              <a:lnSpc>
                <a:spcPct val="90000"/>
              </a:lnSpc>
              <a:spcBef>
                <a:spcPts val="430"/>
              </a:spcBef>
              <a:buFont typeface="Arial"/>
              <a:buChar char="•"/>
              <a:tabLst>
                <a:tab pos="241300" algn="l"/>
              </a:tabLst>
            </a:pPr>
            <a:r>
              <a:rPr dirty="0" sz="2800" spc="-5">
                <a:latin typeface="Calibri"/>
                <a:cs typeface="Calibri"/>
              </a:rPr>
              <a:t>All </a:t>
            </a:r>
            <a:r>
              <a:rPr dirty="0" sz="2800" spc="-5" b="1" i="1">
                <a:latin typeface="Calibri"/>
                <a:cs typeface="Calibri"/>
              </a:rPr>
              <a:t>major</a:t>
            </a:r>
            <a:r>
              <a:rPr dirty="0" sz="2800" spc="5" b="1" i="1">
                <a:latin typeface="Calibri"/>
                <a:cs typeface="Calibri"/>
              </a:rPr>
              <a:t> </a:t>
            </a:r>
            <a:r>
              <a:rPr dirty="0" sz="2800" spc="-15">
                <a:latin typeface="Calibri"/>
                <a:cs typeface="Calibri"/>
              </a:rPr>
              <a:t>organic</a:t>
            </a:r>
            <a:r>
              <a:rPr dirty="0" sz="2800" spc="-10">
                <a:latin typeface="Calibri"/>
                <a:cs typeface="Calibri"/>
              </a:rPr>
              <a:t> policy</a:t>
            </a:r>
            <a:r>
              <a:rPr dirty="0" sz="2800" spc="10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initiatives</a:t>
            </a:r>
            <a:r>
              <a:rPr dirty="0" sz="2800" spc="10">
                <a:latin typeface="Calibri"/>
                <a:cs typeface="Calibri"/>
              </a:rPr>
              <a:t> </a:t>
            </a:r>
            <a:r>
              <a:rPr dirty="0" sz="2800" spc="-25">
                <a:latin typeface="Calibri"/>
                <a:cs typeface="Calibri"/>
              </a:rPr>
              <a:t>have</a:t>
            </a:r>
            <a:r>
              <a:rPr dirty="0" sz="2800" spc="-5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been </a:t>
            </a:r>
            <a:r>
              <a:rPr dirty="0" sz="2800" spc="-5">
                <a:latin typeface="Calibri"/>
                <a:cs typeface="Calibri"/>
              </a:rPr>
              <a:t> launched</a:t>
            </a:r>
            <a:r>
              <a:rPr dirty="0" sz="2800" spc="35">
                <a:latin typeface="Calibri"/>
                <a:cs typeface="Calibri"/>
              </a:rPr>
              <a:t> </a:t>
            </a:r>
            <a:r>
              <a:rPr dirty="0" sz="2800" spc="-15">
                <a:latin typeface="Calibri"/>
                <a:cs typeface="Calibri"/>
              </a:rPr>
              <a:t>through</a:t>
            </a:r>
            <a:r>
              <a:rPr dirty="0" sz="2800" spc="3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an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active,</a:t>
            </a:r>
            <a:r>
              <a:rPr dirty="0" sz="2800" spc="5">
                <a:latin typeface="Calibri"/>
                <a:cs typeface="Calibri"/>
              </a:rPr>
              <a:t> </a:t>
            </a:r>
            <a:r>
              <a:rPr dirty="0" sz="2800" spc="-15">
                <a:latin typeface="Calibri"/>
                <a:cs typeface="Calibri"/>
              </a:rPr>
              <a:t>direct</a:t>
            </a:r>
            <a:r>
              <a:rPr dirty="0" sz="2800" spc="25">
                <a:latin typeface="Calibri"/>
                <a:cs typeface="Calibri"/>
              </a:rPr>
              <a:t> </a:t>
            </a:r>
            <a:r>
              <a:rPr dirty="0" sz="2800" spc="-15">
                <a:latin typeface="Calibri"/>
                <a:cs typeface="Calibri"/>
              </a:rPr>
              <a:t>collaboration </a:t>
            </a:r>
            <a:r>
              <a:rPr dirty="0" sz="2800" spc="-620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between</a:t>
            </a:r>
            <a:r>
              <a:rPr dirty="0" sz="2800" spc="-5">
                <a:latin typeface="Calibri"/>
                <a:cs typeface="Calibri"/>
              </a:rPr>
              <a:t> the</a:t>
            </a:r>
            <a:r>
              <a:rPr dirty="0" sz="2800" spc="5">
                <a:latin typeface="Calibri"/>
                <a:cs typeface="Calibri"/>
              </a:rPr>
              <a:t> </a:t>
            </a:r>
            <a:r>
              <a:rPr dirty="0" sz="2800" spc="-15">
                <a:latin typeface="Calibri"/>
                <a:cs typeface="Calibri"/>
              </a:rPr>
              <a:t>organic</a:t>
            </a:r>
            <a:r>
              <a:rPr dirty="0" sz="2800" spc="-1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NGO</a:t>
            </a:r>
            <a:r>
              <a:rPr dirty="0" sz="2800" spc="1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and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5" b="1" i="1">
                <a:latin typeface="Calibri"/>
                <a:cs typeface="Calibri"/>
              </a:rPr>
              <a:t>politicians.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4100">
              <a:latin typeface="Calibri"/>
              <a:cs typeface="Calibri"/>
            </a:endParaRPr>
          </a:p>
          <a:p>
            <a:pPr marL="241300" marR="5080" indent="-228600">
              <a:lnSpc>
                <a:spcPct val="90000"/>
              </a:lnSpc>
              <a:buFont typeface="Arial"/>
              <a:buChar char="•"/>
              <a:tabLst>
                <a:tab pos="241300" algn="l"/>
              </a:tabLst>
            </a:pPr>
            <a:r>
              <a:rPr dirty="0" sz="2800" spc="-5" i="1">
                <a:latin typeface="Calibri"/>
                <a:cs typeface="Calibri"/>
              </a:rPr>
              <a:t>Quality</a:t>
            </a:r>
            <a:r>
              <a:rPr dirty="0" sz="2800" spc="-10" i="1">
                <a:latin typeface="Calibri"/>
                <a:cs typeface="Calibri"/>
              </a:rPr>
              <a:t> and</a:t>
            </a:r>
            <a:r>
              <a:rPr dirty="0" sz="2800" i="1">
                <a:latin typeface="Calibri"/>
                <a:cs typeface="Calibri"/>
              </a:rPr>
              <a:t> </a:t>
            </a:r>
            <a:r>
              <a:rPr dirty="0" sz="2800" spc="-10" i="1">
                <a:latin typeface="Calibri"/>
                <a:cs typeface="Calibri"/>
              </a:rPr>
              <a:t>effect</a:t>
            </a:r>
            <a:r>
              <a:rPr dirty="0" sz="2800" spc="-5" i="1">
                <a:latin typeface="Calibri"/>
                <a:cs typeface="Calibri"/>
              </a:rPr>
              <a:t> of policy</a:t>
            </a:r>
            <a:r>
              <a:rPr dirty="0" sz="2800" spc="-10" i="1">
                <a:latin typeface="Calibri"/>
                <a:cs typeface="Calibri"/>
              </a:rPr>
              <a:t> depends</a:t>
            </a:r>
            <a:r>
              <a:rPr dirty="0" sz="2800" i="1">
                <a:latin typeface="Calibri"/>
                <a:cs typeface="Calibri"/>
              </a:rPr>
              <a:t> on</a:t>
            </a:r>
            <a:r>
              <a:rPr dirty="0" sz="2800" spc="15" i="1">
                <a:latin typeface="Calibri"/>
                <a:cs typeface="Calibri"/>
              </a:rPr>
              <a:t> </a:t>
            </a:r>
            <a:r>
              <a:rPr dirty="0" u="sng" sz="2800" spc="-5" i="1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quality</a:t>
            </a:r>
            <a:r>
              <a:rPr dirty="0" sz="2800" spc="-5" i="1">
                <a:latin typeface="Calibri"/>
                <a:cs typeface="Calibri"/>
              </a:rPr>
              <a:t> </a:t>
            </a:r>
            <a:r>
              <a:rPr dirty="0" sz="2800" spc="-10" i="1">
                <a:latin typeface="Calibri"/>
                <a:cs typeface="Calibri"/>
              </a:rPr>
              <a:t>of </a:t>
            </a:r>
            <a:r>
              <a:rPr dirty="0" sz="2800" spc="-615" i="1">
                <a:latin typeface="Calibri"/>
                <a:cs typeface="Calibri"/>
              </a:rPr>
              <a:t> </a:t>
            </a:r>
            <a:r>
              <a:rPr dirty="0" sz="2800" spc="-10" i="1">
                <a:latin typeface="Calibri"/>
                <a:cs typeface="Calibri"/>
              </a:rPr>
              <a:t>dialogue</a:t>
            </a:r>
            <a:r>
              <a:rPr dirty="0" sz="2800" spc="-5" i="1">
                <a:latin typeface="Calibri"/>
                <a:cs typeface="Calibri"/>
              </a:rPr>
              <a:t> and</a:t>
            </a:r>
            <a:r>
              <a:rPr dirty="0" sz="2800" i="1">
                <a:latin typeface="Calibri"/>
                <a:cs typeface="Calibri"/>
              </a:rPr>
              <a:t> </a:t>
            </a:r>
            <a:r>
              <a:rPr dirty="0" sz="2800" spc="-10" i="1">
                <a:latin typeface="Calibri"/>
                <a:cs typeface="Calibri"/>
              </a:rPr>
              <a:t>collaboration</a:t>
            </a:r>
            <a:r>
              <a:rPr dirty="0" sz="2800" i="1">
                <a:latin typeface="Calibri"/>
                <a:cs typeface="Calibri"/>
              </a:rPr>
              <a:t> </a:t>
            </a:r>
            <a:r>
              <a:rPr dirty="0" sz="2800" spc="-10" i="1">
                <a:latin typeface="Calibri"/>
                <a:cs typeface="Calibri"/>
              </a:rPr>
              <a:t>between</a:t>
            </a:r>
            <a:r>
              <a:rPr dirty="0" sz="2800" i="1">
                <a:latin typeface="Calibri"/>
                <a:cs typeface="Calibri"/>
              </a:rPr>
              <a:t> </a:t>
            </a:r>
            <a:r>
              <a:rPr dirty="0" sz="2800" spc="-10" i="1">
                <a:latin typeface="Calibri"/>
                <a:cs typeface="Calibri"/>
              </a:rPr>
              <a:t>ministry </a:t>
            </a:r>
            <a:r>
              <a:rPr dirty="0" sz="2800" spc="-5" i="1">
                <a:latin typeface="Calibri"/>
                <a:cs typeface="Calibri"/>
              </a:rPr>
              <a:t> </a:t>
            </a:r>
            <a:r>
              <a:rPr dirty="0" sz="2800" spc="-10" i="1">
                <a:latin typeface="Calibri"/>
                <a:cs typeface="Calibri"/>
              </a:rPr>
              <a:t>officials and</a:t>
            </a:r>
            <a:r>
              <a:rPr dirty="0" sz="2800" spc="-5" i="1">
                <a:latin typeface="Calibri"/>
                <a:cs typeface="Calibri"/>
              </a:rPr>
              <a:t> the</a:t>
            </a:r>
            <a:r>
              <a:rPr dirty="0" sz="2800" i="1">
                <a:latin typeface="Calibri"/>
                <a:cs typeface="Calibri"/>
              </a:rPr>
              <a:t> </a:t>
            </a:r>
            <a:r>
              <a:rPr dirty="0" sz="2800" spc="-5" i="1">
                <a:latin typeface="Calibri"/>
                <a:cs typeface="Calibri"/>
              </a:rPr>
              <a:t>organic</a:t>
            </a:r>
            <a:r>
              <a:rPr dirty="0" sz="2800" spc="-15" i="1">
                <a:latin typeface="Calibri"/>
                <a:cs typeface="Calibri"/>
              </a:rPr>
              <a:t> </a:t>
            </a:r>
            <a:r>
              <a:rPr dirty="0" sz="2800" spc="-20" i="1">
                <a:latin typeface="Calibri"/>
                <a:cs typeface="Calibri"/>
              </a:rPr>
              <a:t>NGO,</a:t>
            </a:r>
            <a:r>
              <a:rPr dirty="0" sz="2800" spc="20" i="1">
                <a:latin typeface="Calibri"/>
                <a:cs typeface="Calibri"/>
              </a:rPr>
              <a:t> </a:t>
            </a:r>
            <a:r>
              <a:rPr dirty="0" sz="2800" spc="-10" i="1">
                <a:latin typeface="Calibri"/>
                <a:cs typeface="Calibri"/>
              </a:rPr>
              <a:t>and</a:t>
            </a:r>
            <a:r>
              <a:rPr dirty="0" sz="2800" i="1">
                <a:latin typeface="Calibri"/>
                <a:cs typeface="Calibri"/>
              </a:rPr>
              <a:t> </a:t>
            </a:r>
            <a:r>
              <a:rPr dirty="0" sz="2800" spc="-10" i="1">
                <a:latin typeface="Calibri"/>
                <a:cs typeface="Calibri"/>
              </a:rPr>
              <a:t>ministry </a:t>
            </a:r>
            <a:r>
              <a:rPr dirty="0" sz="2800" spc="-5" i="1">
                <a:latin typeface="Calibri"/>
                <a:cs typeface="Calibri"/>
              </a:rPr>
              <a:t> willingness </a:t>
            </a:r>
            <a:r>
              <a:rPr dirty="0" sz="2800" spc="-25" i="1">
                <a:latin typeface="Calibri"/>
                <a:cs typeface="Calibri"/>
              </a:rPr>
              <a:t>to</a:t>
            </a:r>
            <a:r>
              <a:rPr dirty="0" sz="2800" spc="15" i="1">
                <a:latin typeface="Calibri"/>
                <a:cs typeface="Calibri"/>
              </a:rPr>
              <a:t> </a:t>
            </a:r>
            <a:r>
              <a:rPr dirty="0" sz="2800" spc="-20" i="1">
                <a:latin typeface="Calibri"/>
                <a:cs typeface="Calibri"/>
              </a:rPr>
              <a:t>invest</a:t>
            </a:r>
            <a:r>
              <a:rPr dirty="0" sz="2800" spc="-5" i="1">
                <a:latin typeface="Calibri"/>
                <a:cs typeface="Calibri"/>
              </a:rPr>
              <a:t> in</a:t>
            </a:r>
            <a:r>
              <a:rPr dirty="0" sz="2800" i="1">
                <a:latin typeface="Calibri"/>
                <a:cs typeface="Calibri"/>
              </a:rPr>
              <a:t> </a:t>
            </a:r>
            <a:r>
              <a:rPr dirty="0" sz="2800" spc="-10" i="1">
                <a:latin typeface="Calibri"/>
                <a:cs typeface="Calibri"/>
              </a:rPr>
              <a:t>capacity</a:t>
            </a:r>
            <a:r>
              <a:rPr dirty="0" sz="2800" spc="-5" i="1">
                <a:latin typeface="Calibri"/>
                <a:cs typeface="Calibri"/>
              </a:rPr>
              <a:t> </a:t>
            </a:r>
            <a:r>
              <a:rPr dirty="0" sz="2800" spc="-10" i="1">
                <a:latin typeface="Calibri"/>
                <a:cs typeface="Calibri"/>
              </a:rPr>
              <a:t>building.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542" y="427482"/>
            <a:ext cx="1906270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5" b="0">
                <a:latin typeface="Calibri Light"/>
                <a:cs typeface="Calibri Light"/>
              </a:rPr>
              <a:t>The</a:t>
            </a:r>
            <a:r>
              <a:rPr dirty="0" sz="4400" spc="-75" b="0">
                <a:latin typeface="Calibri Light"/>
                <a:cs typeface="Calibri Light"/>
              </a:rPr>
              <a:t> </a:t>
            </a:r>
            <a:r>
              <a:rPr dirty="0" sz="4400" spc="-30" b="0">
                <a:latin typeface="Calibri Light"/>
                <a:cs typeface="Calibri Light"/>
              </a:rPr>
              <a:t>why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287" y="5893028"/>
            <a:ext cx="9063355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005"/>
              </a:lnSpc>
            </a:pPr>
            <a:r>
              <a:rPr dirty="0" sz="2000" spc="-10"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………………………………………………………………………………………………………………………………………..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1868" y="2836900"/>
            <a:ext cx="7700645" cy="2857500"/>
          </a:xfrm>
          <a:prstGeom prst="rect">
            <a:avLst/>
          </a:prstGeom>
        </p:spPr>
        <p:txBody>
          <a:bodyPr wrap="square" lIns="0" tIns="914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dirty="0" sz="3200" i="1">
                <a:latin typeface="Calibri"/>
                <a:cs typeface="Calibri"/>
              </a:rPr>
              <a:t>Ask</a:t>
            </a:r>
            <a:r>
              <a:rPr dirty="0" sz="3200" spc="-20" i="1">
                <a:latin typeface="Calibri"/>
                <a:cs typeface="Calibri"/>
              </a:rPr>
              <a:t> </a:t>
            </a:r>
            <a:r>
              <a:rPr dirty="0" sz="3200" spc="-5" i="1">
                <a:latin typeface="Calibri"/>
                <a:cs typeface="Calibri"/>
              </a:rPr>
              <a:t>not</a:t>
            </a:r>
            <a:r>
              <a:rPr dirty="0" sz="3200" spc="5" i="1">
                <a:latin typeface="Calibri"/>
                <a:cs typeface="Calibri"/>
              </a:rPr>
              <a:t> </a:t>
            </a:r>
            <a:r>
              <a:rPr dirty="0" sz="3200" i="1">
                <a:latin typeface="Calibri"/>
                <a:cs typeface="Calibri"/>
              </a:rPr>
              <a:t>what</a:t>
            </a:r>
            <a:r>
              <a:rPr dirty="0" sz="3200" spc="-5" i="1">
                <a:latin typeface="Calibri"/>
                <a:cs typeface="Calibri"/>
              </a:rPr>
              <a:t> your</a:t>
            </a:r>
            <a:r>
              <a:rPr dirty="0" sz="3200" spc="5" i="1">
                <a:latin typeface="Calibri"/>
                <a:cs typeface="Calibri"/>
              </a:rPr>
              <a:t> </a:t>
            </a:r>
            <a:r>
              <a:rPr dirty="0" sz="3200" spc="-10" i="1">
                <a:latin typeface="Calibri"/>
                <a:cs typeface="Calibri"/>
              </a:rPr>
              <a:t>country</a:t>
            </a:r>
            <a:r>
              <a:rPr dirty="0" sz="3200" spc="25" i="1">
                <a:latin typeface="Calibri"/>
                <a:cs typeface="Calibri"/>
              </a:rPr>
              <a:t> </a:t>
            </a:r>
            <a:r>
              <a:rPr dirty="0" sz="3200" spc="-10" i="1">
                <a:latin typeface="Calibri"/>
                <a:cs typeface="Calibri"/>
              </a:rPr>
              <a:t>can</a:t>
            </a:r>
            <a:r>
              <a:rPr dirty="0" sz="3200" spc="15" i="1">
                <a:latin typeface="Calibri"/>
                <a:cs typeface="Calibri"/>
              </a:rPr>
              <a:t> </a:t>
            </a:r>
            <a:r>
              <a:rPr dirty="0" sz="3200" spc="-5" i="1">
                <a:latin typeface="Calibri"/>
                <a:cs typeface="Calibri"/>
              </a:rPr>
              <a:t>do</a:t>
            </a:r>
            <a:r>
              <a:rPr dirty="0" sz="3200" spc="-10" i="1">
                <a:latin typeface="Calibri"/>
                <a:cs typeface="Calibri"/>
              </a:rPr>
              <a:t> </a:t>
            </a:r>
            <a:r>
              <a:rPr dirty="0" sz="3200" spc="-15" i="1">
                <a:latin typeface="Calibri"/>
                <a:cs typeface="Calibri"/>
              </a:rPr>
              <a:t>for </a:t>
            </a:r>
            <a:r>
              <a:rPr dirty="0" sz="3200" spc="-5" i="1">
                <a:latin typeface="Calibri"/>
                <a:cs typeface="Calibri"/>
              </a:rPr>
              <a:t>organics.</a:t>
            </a:r>
            <a:endParaRPr sz="3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dirty="0" sz="3200" i="1">
                <a:latin typeface="Calibri"/>
                <a:cs typeface="Calibri"/>
              </a:rPr>
              <a:t>Ask</a:t>
            </a:r>
            <a:r>
              <a:rPr dirty="0" sz="3200" spc="-10" i="1">
                <a:latin typeface="Calibri"/>
                <a:cs typeface="Calibri"/>
              </a:rPr>
              <a:t> </a:t>
            </a:r>
            <a:r>
              <a:rPr dirty="0" sz="3200" i="1">
                <a:latin typeface="Calibri"/>
                <a:cs typeface="Calibri"/>
              </a:rPr>
              <a:t>what</a:t>
            </a:r>
            <a:r>
              <a:rPr dirty="0" sz="3200" spc="-10" i="1">
                <a:latin typeface="Calibri"/>
                <a:cs typeface="Calibri"/>
              </a:rPr>
              <a:t> </a:t>
            </a:r>
            <a:r>
              <a:rPr dirty="0" sz="3200" spc="-5" i="1">
                <a:latin typeface="Calibri"/>
                <a:cs typeface="Calibri"/>
              </a:rPr>
              <a:t>organics</a:t>
            </a:r>
            <a:r>
              <a:rPr dirty="0" sz="3200" spc="20" i="1">
                <a:latin typeface="Calibri"/>
                <a:cs typeface="Calibri"/>
              </a:rPr>
              <a:t> </a:t>
            </a:r>
            <a:r>
              <a:rPr dirty="0" sz="3200" spc="-10" i="1">
                <a:latin typeface="Calibri"/>
                <a:cs typeface="Calibri"/>
              </a:rPr>
              <a:t>can</a:t>
            </a:r>
            <a:r>
              <a:rPr dirty="0" sz="3200" spc="20" i="1">
                <a:latin typeface="Calibri"/>
                <a:cs typeface="Calibri"/>
              </a:rPr>
              <a:t> </a:t>
            </a:r>
            <a:r>
              <a:rPr dirty="0" sz="3200" spc="-5" i="1">
                <a:latin typeface="Calibri"/>
                <a:cs typeface="Calibri"/>
              </a:rPr>
              <a:t>do</a:t>
            </a:r>
            <a:r>
              <a:rPr dirty="0" sz="3200" spc="-10" i="1">
                <a:latin typeface="Calibri"/>
                <a:cs typeface="Calibri"/>
              </a:rPr>
              <a:t> </a:t>
            </a:r>
            <a:r>
              <a:rPr dirty="0" sz="3200" spc="-20" i="1">
                <a:latin typeface="Calibri"/>
                <a:cs typeface="Calibri"/>
              </a:rPr>
              <a:t>for</a:t>
            </a:r>
            <a:r>
              <a:rPr dirty="0" sz="3200" spc="-10" i="1">
                <a:latin typeface="Calibri"/>
                <a:cs typeface="Calibri"/>
              </a:rPr>
              <a:t> </a:t>
            </a:r>
            <a:r>
              <a:rPr dirty="0" sz="3200" spc="-5" i="1">
                <a:latin typeface="Calibri"/>
                <a:cs typeface="Calibri"/>
              </a:rPr>
              <a:t>your</a:t>
            </a:r>
            <a:r>
              <a:rPr dirty="0" sz="3200" i="1">
                <a:latin typeface="Calibri"/>
                <a:cs typeface="Calibri"/>
              </a:rPr>
              <a:t> </a:t>
            </a:r>
            <a:r>
              <a:rPr dirty="0" sz="3200" spc="-30" i="1">
                <a:latin typeface="Calibri"/>
                <a:cs typeface="Calibri"/>
              </a:rPr>
              <a:t>country.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41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3200" spc="-5" i="1">
                <a:latin typeface="Calibri"/>
                <a:cs typeface="Calibri"/>
              </a:rPr>
              <a:t>All</a:t>
            </a:r>
            <a:r>
              <a:rPr dirty="0" sz="3200" spc="-10" i="1">
                <a:latin typeface="Calibri"/>
                <a:cs typeface="Calibri"/>
              </a:rPr>
              <a:t> political</a:t>
            </a:r>
            <a:r>
              <a:rPr dirty="0" sz="3200" spc="40" i="1">
                <a:latin typeface="Calibri"/>
                <a:cs typeface="Calibri"/>
              </a:rPr>
              <a:t> </a:t>
            </a:r>
            <a:r>
              <a:rPr dirty="0" sz="3200" spc="-5" i="1">
                <a:latin typeface="Calibri"/>
                <a:cs typeface="Calibri"/>
              </a:rPr>
              <a:t>parties.</a:t>
            </a:r>
            <a:endParaRPr sz="3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dirty="0" sz="3200" spc="-5" i="1">
                <a:latin typeface="Calibri"/>
                <a:cs typeface="Calibri"/>
              </a:rPr>
              <a:t>All</a:t>
            </a:r>
            <a:r>
              <a:rPr dirty="0" sz="3200" spc="-35" i="1">
                <a:latin typeface="Calibri"/>
                <a:cs typeface="Calibri"/>
              </a:rPr>
              <a:t> </a:t>
            </a:r>
            <a:r>
              <a:rPr dirty="0" sz="3200" spc="-5" i="1">
                <a:latin typeface="Calibri"/>
                <a:cs typeface="Calibri"/>
              </a:rPr>
              <a:t>organisations.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7150" y="1203960"/>
            <a:ext cx="9025890" cy="4450080"/>
            <a:chOff x="57150" y="1203960"/>
            <a:chExt cx="9025890" cy="44500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150" y="1203960"/>
              <a:ext cx="9025890" cy="44500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48500" y="3619500"/>
              <a:ext cx="460235" cy="41605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2311" y="5172456"/>
              <a:ext cx="458711" cy="41605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12691" y="2144268"/>
              <a:ext cx="458711" cy="41605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93264" y="5172456"/>
              <a:ext cx="460235" cy="41605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61831" y="3608832"/>
              <a:ext cx="458711" cy="41605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61831" y="2144268"/>
              <a:ext cx="458711" cy="41605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06596" y="5172456"/>
              <a:ext cx="460235" cy="41605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42404" y="5172456"/>
              <a:ext cx="458711" cy="41605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79548" y="3640836"/>
              <a:ext cx="458711" cy="41757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7739" y="3657600"/>
              <a:ext cx="458711" cy="4175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61F0D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95259" y="6504430"/>
            <a:ext cx="1254252" cy="28194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285744" y="2371344"/>
            <a:ext cx="2668905" cy="2131060"/>
          </a:xfrm>
          <a:custGeom>
            <a:avLst/>
            <a:gdLst/>
            <a:ahLst/>
            <a:cxnLst/>
            <a:rect l="l" t="t" r="r" b="b"/>
            <a:pathLst>
              <a:path w="2668904" h="2131060">
                <a:moveTo>
                  <a:pt x="1334261" y="0"/>
                </a:moveTo>
                <a:lnTo>
                  <a:pt x="1280601" y="845"/>
                </a:lnTo>
                <a:lnTo>
                  <a:pt x="1227478" y="3361"/>
                </a:lnTo>
                <a:lnTo>
                  <a:pt x="1174932" y="7516"/>
                </a:lnTo>
                <a:lnTo>
                  <a:pt x="1123004" y="13277"/>
                </a:lnTo>
                <a:lnTo>
                  <a:pt x="1071733" y="20614"/>
                </a:lnTo>
                <a:lnTo>
                  <a:pt x="1021159" y="29493"/>
                </a:lnTo>
                <a:lnTo>
                  <a:pt x="971322" y="39884"/>
                </a:lnTo>
                <a:lnTo>
                  <a:pt x="922262" y="51754"/>
                </a:lnTo>
                <a:lnTo>
                  <a:pt x="874018" y="65072"/>
                </a:lnTo>
                <a:lnTo>
                  <a:pt x="826631" y="79805"/>
                </a:lnTo>
                <a:lnTo>
                  <a:pt x="780140" y="95923"/>
                </a:lnTo>
                <a:lnTo>
                  <a:pt x="734586" y="113393"/>
                </a:lnTo>
                <a:lnTo>
                  <a:pt x="690008" y="132184"/>
                </a:lnTo>
                <a:lnTo>
                  <a:pt x="646446" y="152263"/>
                </a:lnTo>
                <a:lnTo>
                  <a:pt x="603939" y="173599"/>
                </a:lnTo>
                <a:lnTo>
                  <a:pt x="562529" y="196160"/>
                </a:lnTo>
                <a:lnTo>
                  <a:pt x="522254" y="219914"/>
                </a:lnTo>
                <a:lnTo>
                  <a:pt x="483154" y="244830"/>
                </a:lnTo>
                <a:lnTo>
                  <a:pt x="445270" y="270875"/>
                </a:lnTo>
                <a:lnTo>
                  <a:pt x="408642" y="298018"/>
                </a:lnTo>
                <a:lnTo>
                  <a:pt x="373308" y="326227"/>
                </a:lnTo>
                <a:lnTo>
                  <a:pt x="339309" y="355470"/>
                </a:lnTo>
                <a:lnTo>
                  <a:pt x="306685" y="385715"/>
                </a:lnTo>
                <a:lnTo>
                  <a:pt x="275476" y="416931"/>
                </a:lnTo>
                <a:lnTo>
                  <a:pt x="245721" y="449086"/>
                </a:lnTo>
                <a:lnTo>
                  <a:pt x="217461" y="482148"/>
                </a:lnTo>
                <a:lnTo>
                  <a:pt x="190735" y="516084"/>
                </a:lnTo>
                <a:lnTo>
                  <a:pt x="165583" y="550865"/>
                </a:lnTo>
                <a:lnTo>
                  <a:pt x="142045" y="586456"/>
                </a:lnTo>
                <a:lnTo>
                  <a:pt x="120161" y="622828"/>
                </a:lnTo>
                <a:lnTo>
                  <a:pt x="99971" y="659947"/>
                </a:lnTo>
                <a:lnTo>
                  <a:pt x="81515" y="697782"/>
                </a:lnTo>
                <a:lnTo>
                  <a:pt x="64832" y="736302"/>
                </a:lnTo>
                <a:lnTo>
                  <a:pt x="49962" y="775474"/>
                </a:lnTo>
                <a:lnTo>
                  <a:pt x="36946" y="815267"/>
                </a:lnTo>
                <a:lnTo>
                  <a:pt x="25823" y="855648"/>
                </a:lnTo>
                <a:lnTo>
                  <a:pt x="16633" y="896587"/>
                </a:lnTo>
                <a:lnTo>
                  <a:pt x="9416" y="938051"/>
                </a:lnTo>
                <a:lnTo>
                  <a:pt x="4211" y="980008"/>
                </a:lnTo>
                <a:lnTo>
                  <a:pt x="1059" y="1022427"/>
                </a:lnTo>
                <a:lnTo>
                  <a:pt x="0" y="1065276"/>
                </a:lnTo>
                <a:lnTo>
                  <a:pt x="1059" y="1108124"/>
                </a:lnTo>
                <a:lnTo>
                  <a:pt x="4211" y="1150543"/>
                </a:lnTo>
                <a:lnTo>
                  <a:pt x="9416" y="1192500"/>
                </a:lnTo>
                <a:lnTo>
                  <a:pt x="16633" y="1233964"/>
                </a:lnTo>
                <a:lnTo>
                  <a:pt x="25823" y="1274903"/>
                </a:lnTo>
                <a:lnTo>
                  <a:pt x="36946" y="1315284"/>
                </a:lnTo>
                <a:lnTo>
                  <a:pt x="49962" y="1355077"/>
                </a:lnTo>
                <a:lnTo>
                  <a:pt x="64832" y="1394249"/>
                </a:lnTo>
                <a:lnTo>
                  <a:pt x="81515" y="1432769"/>
                </a:lnTo>
                <a:lnTo>
                  <a:pt x="99971" y="1470604"/>
                </a:lnTo>
                <a:lnTo>
                  <a:pt x="120161" y="1507723"/>
                </a:lnTo>
                <a:lnTo>
                  <a:pt x="142045" y="1544095"/>
                </a:lnTo>
                <a:lnTo>
                  <a:pt x="165583" y="1579686"/>
                </a:lnTo>
                <a:lnTo>
                  <a:pt x="190735" y="1614467"/>
                </a:lnTo>
                <a:lnTo>
                  <a:pt x="217461" y="1648403"/>
                </a:lnTo>
                <a:lnTo>
                  <a:pt x="245721" y="1681465"/>
                </a:lnTo>
                <a:lnTo>
                  <a:pt x="275476" y="1713620"/>
                </a:lnTo>
                <a:lnTo>
                  <a:pt x="306685" y="1744836"/>
                </a:lnTo>
                <a:lnTo>
                  <a:pt x="339309" y="1775081"/>
                </a:lnTo>
                <a:lnTo>
                  <a:pt x="373308" y="1804324"/>
                </a:lnTo>
                <a:lnTo>
                  <a:pt x="408642" y="1832533"/>
                </a:lnTo>
                <a:lnTo>
                  <a:pt x="445270" y="1859676"/>
                </a:lnTo>
                <a:lnTo>
                  <a:pt x="483154" y="1885721"/>
                </a:lnTo>
                <a:lnTo>
                  <a:pt x="522254" y="1910637"/>
                </a:lnTo>
                <a:lnTo>
                  <a:pt x="562529" y="1934391"/>
                </a:lnTo>
                <a:lnTo>
                  <a:pt x="603939" y="1956952"/>
                </a:lnTo>
                <a:lnTo>
                  <a:pt x="646446" y="1978288"/>
                </a:lnTo>
                <a:lnTo>
                  <a:pt x="690008" y="1998367"/>
                </a:lnTo>
                <a:lnTo>
                  <a:pt x="734586" y="2017158"/>
                </a:lnTo>
                <a:lnTo>
                  <a:pt x="780140" y="2034628"/>
                </a:lnTo>
                <a:lnTo>
                  <a:pt x="826631" y="2050746"/>
                </a:lnTo>
                <a:lnTo>
                  <a:pt x="874018" y="2065479"/>
                </a:lnTo>
                <a:lnTo>
                  <a:pt x="922262" y="2078797"/>
                </a:lnTo>
                <a:lnTo>
                  <a:pt x="971322" y="2090667"/>
                </a:lnTo>
                <a:lnTo>
                  <a:pt x="1021159" y="2101058"/>
                </a:lnTo>
                <a:lnTo>
                  <a:pt x="1071733" y="2109937"/>
                </a:lnTo>
                <a:lnTo>
                  <a:pt x="1123004" y="2117274"/>
                </a:lnTo>
                <a:lnTo>
                  <a:pt x="1174932" y="2123035"/>
                </a:lnTo>
                <a:lnTo>
                  <a:pt x="1227478" y="2127190"/>
                </a:lnTo>
                <a:lnTo>
                  <a:pt x="1280601" y="2129706"/>
                </a:lnTo>
                <a:lnTo>
                  <a:pt x="1334261" y="2130551"/>
                </a:lnTo>
                <a:lnTo>
                  <a:pt x="1387922" y="2129706"/>
                </a:lnTo>
                <a:lnTo>
                  <a:pt x="1441045" y="2127190"/>
                </a:lnTo>
                <a:lnTo>
                  <a:pt x="1493591" y="2123035"/>
                </a:lnTo>
                <a:lnTo>
                  <a:pt x="1545519" y="2117274"/>
                </a:lnTo>
                <a:lnTo>
                  <a:pt x="1596790" y="2109937"/>
                </a:lnTo>
                <a:lnTo>
                  <a:pt x="1647364" y="2101058"/>
                </a:lnTo>
                <a:lnTo>
                  <a:pt x="1697201" y="2090667"/>
                </a:lnTo>
                <a:lnTo>
                  <a:pt x="1746261" y="2078797"/>
                </a:lnTo>
                <a:lnTo>
                  <a:pt x="1794505" y="2065479"/>
                </a:lnTo>
                <a:lnTo>
                  <a:pt x="1841892" y="2050746"/>
                </a:lnTo>
                <a:lnTo>
                  <a:pt x="1888383" y="2034628"/>
                </a:lnTo>
                <a:lnTo>
                  <a:pt x="1933937" y="2017158"/>
                </a:lnTo>
                <a:lnTo>
                  <a:pt x="1978515" y="1998367"/>
                </a:lnTo>
                <a:lnTo>
                  <a:pt x="2022077" y="1978288"/>
                </a:lnTo>
                <a:lnTo>
                  <a:pt x="2064584" y="1956952"/>
                </a:lnTo>
                <a:lnTo>
                  <a:pt x="2105994" y="1934391"/>
                </a:lnTo>
                <a:lnTo>
                  <a:pt x="2146269" y="1910637"/>
                </a:lnTo>
                <a:lnTo>
                  <a:pt x="2185369" y="1885721"/>
                </a:lnTo>
                <a:lnTo>
                  <a:pt x="2223253" y="1859676"/>
                </a:lnTo>
                <a:lnTo>
                  <a:pt x="2259881" y="1832533"/>
                </a:lnTo>
                <a:lnTo>
                  <a:pt x="2295215" y="1804324"/>
                </a:lnTo>
                <a:lnTo>
                  <a:pt x="2329214" y="1775081"/>
                </a:lnTo>
                <a:lnTo>
                  <a:pt x="2361838" y="1744836"/>
                </a:lnTo>
                <a:lnTo>
                  <a:pt x="2393047" y="1713620"/>
                </a:lnTo>
                <a:lnTo>
                  <a:pt x="2422802" y="1681465"/>
                </a:lnTo>
                <a:lnTo>
                  <a:pt x="2451062" y="1648403"/>
                </a:lnTo>
                <a:lnTo>
                  <a:pt x="2477788" y="1614467"/>
                </a:lnTo>
                <a:lnTo>
                  <a:pt x="2502940" y="1579686"/>
                </a:lnTo>
                <a:lnTo>
                  <a:pt x="2526478" y="1544095"/>
                </a:lnTo>
                <a:lnTo>
                  <a:pt x="2548362" y="1507723"/>
                </a:lnTo>
                <a:lnTo>
                  <a:pt x="2568552" y="1470604"/>
                </a:lnTo>
                <a:lnTo>
                  <a:pt x="2587008" y="1432769"/>
                </a:lnTo>
                <a:lnTo>
                  <a:pt x="2603691" y="1394249"/>
                </a:lnTo>
                <a:lnTo>
                  <a:pt x="2618561" y="1355077"/>
                </a:lnTo>
                <a:lnTo>
                  <a:pt x="2631577" y="1315284"/>
                </a:lnTo>
                <a:lnTo>
                  <a:pt x="2642700" y="1274903"/>
                </a:lnTo>
                <a:lnTo>
                  <a:pt x="2651890" y="1233964"/>
                </a:lnTo>
                <a:lnTo>
                  <a:pt x="2659107" y="1192500"/>
                </a:lnTo>
                <a:lnTo>
                  <a:pt x="2664312" y="1150543"/>
                </a:lnTo>
                <a:lnTo>
                  <a:pt x="2667464" y="1108124"/>
                </a:lnTo>
                <a:lnTo>
                  <a:pt x="2668523" y="1065276"/>
                </a:lnTo>
                <a:lnTo>
                  <a:pt x="2667464" y="1022427"/>
                </a:lnTo>
                <a:lnTo>
                  <a:pt x="2664312" y="980008"/>
                </a:lnTo>
                <a:lnTo>
                  <a:pt x="2659107" y="938051"/>
                </a:lnTo>
                <a:lnTo>
                  <a:pt x="2651890" y="896587"/>
                </a:lnTo>
                <a:lnTo>
                  <a:pt x="2642700" y="855648"/>
                </a:lnTo>
                <a:lnTo>
                  <a:pt x="2631577" y="815267"/>
                </a:lnTo>
                <a:lnTo>
                  <a:pt x="2618561" y="775474"/>
                </a:lnTo>
                <a:lnTo>
                  <a:pt x="2603691" y="736302"/>
                </a:lnTo>
                <a:lnTo>
                  <a:pt x="2587008" y="697782"/>
                </a:lnTo>
                <a:lnTo>
                  <a:pt x="2568552" y="659947"/>
                </a:lnTo>
                <a:lnTo>
                  <a:pt x="2548362" y="622828"/>
                </a:lnTo>
                <a:lnTo>
                  <a:pt x="2526478" y="586456"/>
                </a:lnTo>
                <a:lnTo>
                  <a:pt x="2502940" y="550865"/>
                </a:lnTo>
                <a:lnTo>
                  <a:pt x="2477788" y="516084"/>
                </a:lnTo>
                <a:lnTo>
                  <a:pt x="2451062" y="482148"/>
                </a:lnTo>
                <a:lnTo>
                  <a:pt x="2422802" y="449086"/>
                </a:lnTo>
                <a:lnTo>
                  <a:pt x="2393047" y="416931"/>
                </a:lnTo>
                <a:lnTo>
                  <a:pt x="2361838" y="385715"/>
                </a:lnTo>
                <a:lnTo>
                  <a:pt x="2329214" y="355470"/>
                </a:lnTo>
                <a:lnTo>
                  <a:pt x="2295215" y="326227"/>
                </a:lnTo>
                <a:lnTo>
                  <a:pt x="2259881" y="298018"/>
                </a:lnTo>
                <a:lnTo>
                  <a:pt x="2223253" y="270875"/>
                </a:lnTo>
                <a:lnTo>
                  <a:pt x="2185369" y="244830"/>
                </a:lnTo>
                <a:lnTo>
                  <a:pt x="2146269" y="219914"/>
                </a:lnTo>
                <a:lnTo>
                  <a:pt x="2105994" y="196160"/>
                </a:lnTo>
                <a:lnTo>
                  <a:pt x="2064584" y="173599"/>
                </a:lnTo>
                <a:lnTo>
                  <a:pt x="2022077" y="152263"/>
                </a:lnTo>
                <a:lnTo>
                  <a:pt x="1978515" y="132184"/>
                </a:lnTo>
                <a:lnTo>
                  <a:pt x="1933937" y="113393"/>
                </a:lnTo>
                <a:lnTo>
                  <a:pt x="1888383" y="95923"/>
                </a:lnTo>
                <a:lnTo>
                  <a:pt x="1841892" y="79805"/>
                </a:lnTo>
                <a:lnTo>
                  <a:pt x="1794505" y="65072"/>
                </a:lnTo>
                <a:lnTo>
                  <a:pt x="1746261" y="51754"/>
                </a:lnTo>
                <a:lnTo>
                  <a:pt x="1697201" y="39884"/>
                </a:lnTo>
                <a:lnTo>
                  <a:pt x="1647364" y="29493"/>
                </a:lnTo>
                <a:lnTo>
                  <a:pt x="1596790" y="20614"/>
                </a:lnTo>
                <a:lnTo>
                  <a:pt x="1545519" y="13277"/>
                </a:lnTo>
                <a:lnTo>
                  <a:pt x="1493591" y="7516"/>
                </a:lnTo>
                <a:lnTo>
                  <a:pt x="1441045" y="3361"/>
                </a:lnTo>
                <a:lnTo>
                  <a:pt x="1387922" y="845"/>
                </a:lnTo>
                <a:lnTo>
                  <a:pt x="13342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782059" y="2672841"/>
            <a:ext cx="1676400" cy="1489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635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1B2911"/>
                </a:solidFill>
                <a:latin typeface="Calibri"/>
                <a:cs typeface="Calibri"/>
              </a:rPr>
              <a:t>Policy </a:t>
            </a:r>
            <a:r>
              <a:rPr dirty="0" sz="2400" b="1">
                <a:solidFill>
                  <a:srgbClr val="1B2911"/>
                </a:solidFill>
                <a:latin typeface="Calibri"/>
                <a:cs typeface="Calibri"/>
              </a:rPr>
              <a:t>as </a:t>
            </a:r>
            <a:r>
              <a:rPr dirty="0" sz="2400" spc="5" b="1">
                <a:solidFill>
                  <a:srgbClr val="1B2911"/>
                </a:solidFill>
                <a:latin typeface="Calibri"/>
                <a:cs typeface="Calibri"/>
              </a:rPr>
              <a:t> </a:t>
            </a:r>
            <a:r>
              <a:rPr dirty="0" sz="2400" spc="-15" b="1">
                <a:solidFill>
                  <a:srgbClr val="1B2911"/>
                </a:solidFill>
                <a:latin typeface="Calibri"/>
                <a:cs typeface="Calibri"/>
              </a:rPr>
              <a:t>catalyst: </a:t>
            </a:r>
            <a:r>
              <a:rPr dirty="0" sz="2400" spc="-30" b="1">
                <a:solidFill>
                  <a:srgbClr val="1B2911"/>
                </a:solidFill>
                <a:latin typeface="Calibri"/>
                <a:cs typeface="Calibri"/>
              </a:rPr>
              <a:t>key </a:t>
            </a:r>
            <a:r>
              <a:rPr dirty="0" sz="2400" spc="-25" b="1">
                <a:solidFill>
                  <a:srgbClr val="1B2911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1B2911"/>
                </a:solidFill>
                <a:latin typeface="Calibri"/>
                <a:cs typeface="Calibri"/>
              </a:rPr>
              <a:t>elements </a:t>
            </a:r>
            <a:r>
              <a:rPr dirty="0" sz="2400" spc="-15" b="1">
                <a:solidFill>
                  <a:srgbClr val="1B2911"/>
                </a:solidFill>
                <a:latin typeface="Calibri"/>
                <a:cs typeface="Calibri"/>
              </a:rPr>
              <a:t>for </a:t>
            </a:r>
            <a:r>
              <a:rPr dirty="0" sz="2400" spc="-530" b="1">
                <a:solidFill>
                  <a:srgbClr val="1B291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B2911"/>
                </a:solidFill>
                <a:latin typeface="Calibri"/>
                <a:cs typeface="Calibri"/>
              </a:rPr>
              <a:t>success</a:t>
            </a:r>
            <a:r>
              <a:rPr dirty="0" sz="2400" spc="-60" b="1">
                <a:solidFill>
                  <a:srgbClr val="1B291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B2911"/>
                </a:solidFill>
                <a:latin typeface="Calibri"/>
                <a:cs typeface="Calibri"/>
              </a:rPr>
              <a:t>in</a:t>
            </a:r>
            <a:r>
              <a:rPr dirty="0" sz="2400" spc="-55" b="1">
                <a:solidFill>
                  <a:srgbClr val="1B2911"/>
                </a:solidFill>
                <a:latin typeface="Calibri"/>
                <a:cs typeface="Calibri"/>
              </a:rPr>
              <a:t> </a:t>
            </a:r>
            <a:r>
              <a:rPr dirty="0" sz="2400" spc="-5" b="1">
                <a:solidFill>
                  <a:srgbClr val="1B2911"/>
                </a:solidFill>
                <a:latin typeface="Calibri"/>
                <a:cs typeface="Calibri"/>
              </a:rPr>
              <a:t>Dk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176272" y="1289303"/>
            <a:ext cx="4888230" cy="4268470"/>
            <a:chOff x="2176272" y="1289303"/>
            <a:chExt cx="4888230" cy="4268470"/>
          </a:xfrm>
        </p:grpSpPr>
        <p:sp>
          <p:nvSpPr>
            <p:cNvPr id="7" name="object 7"/>
            <p:cNvSpPr/>
            <p:nvPr/>
          </p:nvSpPr>
          <p:spPr>
            <a:xfrm>
              <a:off x="2226564" y="1292351"/>
              <a:ext cx="2059305" cy="1268095"/>
            </a:xfrm>
            <a:custGeom>
              <a:avLst/>
              <a:gdLst/>
              <a:ahLst/>
              <a:cxnLst/>
              <a:rect l="l" t="t" r="r" b="b"/>
              <a:pathLst>
                <a:path w="2059304" h="1268095">
                  <a:moveTo>
                    <a:pt x="2059051" y="1267968"/>
                  </a:moveTo>
                  <a:lnTo>
                    <a:pt x="0" y="0"/>
                  </a:lnTo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790444" y="3436619"/>
              <a:ext cx="496570" cy="0"/>
            </a:xfrm>
            <a:custGeom>
              <a:avLst/>
              <a:gdLst/>
              <a:ahLst/>
              <a:cxnLst/>
              <a:rect l="l" t="t" r="r" b="b"/>
              <a:pathLst>
                <a:path w="496570" h="0">
                  <a:moveTo>
                    <a:pt x="0" y="0"/>
                  </a:moveTo>
                  <a:lnTo>
                    <a:pt x="496189" y="0"/>
                  </a:lnTo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179320" y="4459224"/>
              <a:ext cx="4785360" cy="1095375"/>
            </a:xfrm>
            <a:custGeom>
              <a:avLst/>
              <a:gdLst/>
              <a:ahLst/>
              <a:cxnLst/>
              <a:rect l="l" t="t" r="r" b="b"/>
              <a:pathLst>
                <a:path w="4785359" h="1095375">
                  <a:moveTo>
                    <a:pt x="0" y="1095248"/>
                  </a:moveTo>
                  <a:lnTo>
                    <a:pt x="2068195" y="18287"/>
                  </a:lnTo>
                </a:path>
                <a:path w="4785359" h="1095375">
                  <a:moveTo>
                    <a:pt x="4784979" y="1062101"/>
                  </a:moveTo>
                  <a:lnTo>
                    <a:pt x="2868168" y="0"/>
                  </a:lnTo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879592" y="3469131"/>
              <a:ext cx="568960" cy="0"/>
            </a:xfrm>
            <a:custGeom>
              <a:avLst/>
              <a:gdLst/>
              <a:ahLst/>
              <a:cxnLst/>
              <a:rect l="l" t="t" r="r" b="b"/>
              <a:pathLst>
                <a:path w="568960" h="0">
                  <a:moveTo>
                    <a:pt x="0" y="0"/>
                  </a:moveTo>
                  <a:lnTo>
                    <a:pt x="568452" y="0"/>
                  </a:lnTo>
                </a:path>
              </a:pathLst>
            </a:custGeom>
            <a:ln w="314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5082539" y="1351787"/>
              <a:ext cx="1978660" cy="1169035"/>
            </a:xfrm>
            <a:custGeom>
              <a:avLst/>
              <a:gdLst/>
              <a:ahLst/>
              <a:cxnLst/>
              <a:rect l="l" t="t" r="r" b="b"/>
              <a:pathLst>
                <a:path w="1978659" h="1169035">
                  <a:moveTo>
                    <a:pt x="0" y="1168527"/>
                  </a:moveTo>
                  <a:lnTo>
                    <a:pt x="1978660" y="0"/>
                  </a:lnTo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30124" y="527304"/>
            <a:ext cx="2571115" cy="1544320"/>
          </a:xfrm>
          <a:prstGeom prst="rect"/>
          <a:solidFill>
            <a:srgbClr val="00AF50"/>
          </a:solidFill>
          <a:ln w="12191">
            <a:solidFill>
              <a:srgbClr val="FFFFFF"/>
            </a:solidFill>
          </a:ln>
        </p:spPr>
        <p:txBody>
          <a:bodyPr wrap="square" lIns="0" tIns="150495" rIns="0" bIns="0" rtlCol="0" vert="horz">
            <a:spAutoFit/>
          </a:bodyPr>
          <a:lstStyle/>
          <a:p>
            <a:pPr algn="ctr" marL="134620" marR="17145" indent="-635">
              <a:lnSpc>
                <a:spcPct val="90000"/>
              </a:lnSpc>
              <a:spcBef>
                <a:spcPts val="1185"/>
              </a:spcBef>
            </a:pPr>
            <a:r>
              <a:rPr dirty="0" sz="2100" spc="-5" b="0">
                <a:latin typeface="Calibri"/>
                <a:cs typeface="Calibri"/>
              </a:rPr>
              <a:t>Embedding </a:t>
            </a:r>
            <a:r>
              <a:rPr dirty="0" sz="2100" spc="-15" b="0">
                <a:latin typeface="Calibri"/>
                <a:cs typeface="Calibri"/>
              </a:rPr>
              <a:t>organic </a:t>
            </a:r>
            <a:r>
              <a:rPr dirty="0" sz="2100" spc="-10" b="0">
                <a:latin typeface="Calibri"/>
                <a:cs typeface="Calibri"/>
              </a:rPr>
              <a:t> </a:t>
            </a:r>
            <a:r>
              <a:rPr dirty="0" sz="2100" spc="-5" b="0">
                <a:latin typeface="Calibri"/>
                <a:cs typeface="Calibri"/>
              </a:rPr>
              <a:t>policy </a:t>
            </a:r>
            <a:r>
              <a:rPr dirty="0" sz="2100" b="0">
                <a:latin typeface="Calibri"/>
                <a:cs typeface="Calibri"/>
              </a:rPr>
              <a:t>as a </a:t>
            </a:r>
            <a:r>
              <a:rPr dirty="0" sz="2100" spc="-10" b="0">
                <a:latin typeface="Calibri"/>
                <a:cs typeface="Calibri"/>
              </a:rPr>
              <a:t>tool </a:t>
            </a:r>
            <a:r>
              <a:rPr dirty="0" sz="2100" b="0">
                <a:latin typeface="Calibri"/>
                <a:cs typeface="Calibri"/>
              </a:rPr>
              <a:t>in </a:t>
            </a:r>
            <a:r>
              <a:rPr dirty="0" sz="2100" spc="-70" b="0">
                <a:latin typeface="Calibri"/>
                <a:cs typeface="Calibri"/>
              </a:rPr>
              <a:t>RDP, </a:t>
            </a:r>
            <a:r>
              <a:rPr dirty="0" sz="2100" spc="-459" b="0">
                <a:latin typeface="Calibri"/>
                <a:cs typeface="Calibri"/>
              </a:rPr>
              <a:t> </a:t>
            </a:r>
            <a:r>
              <a:rPr dirty="0" sz="2100" b="0">
                <a:latin typeface="Calibri"/>
                <a:cs typeface="Calibri"/>
              </a:rPr>
              <a:t>and </a:t>
            </a:r>
            <a:r>
              <a:rPr dirty="0" sz="2100" spc="-10" b="0">
                <a:latin typeface="Calibri"/>
                <a:cs typeface="Calibri"/>
              </a:rPr>
              <a:t>broader </a:t>
            </a:r>
            <a:r>
              <a:rPr dirty="0" sz="2100" spc="-5" b="0">
                <a:latin typeface="Calibri"/>
                <a:cs typeface="Calibri"/>
              </a:rPr>
              <a:t>green, </a:t>
            </a:r>
            <a:r>
              <a:rPr dirty="0" sz="2100" b="0">
                <a:latin typeface="Calibri"/>
                <a:cs typeface="Calibri"/>
              </a:rPr>
              <a:t> </a:t>
            </a:r>
            <a:r>
              <a:rPr dirty="0" sz="2100" spc="-15" b="0">
                <a:latin typeface="Calibri"/>
                <a:cs typeface="Calibri"/>
              </a:rPr>
              <a:t>growth</a:t>
            </a:r>
            <a:r>
              <a:rPr dirty="0" sz="2100" spc="15" b="0">
                <a:latin typeface="Calibri"/>
                <a:cs typeface="Calibri"/>
              </a:rPr>
              <a:t> </a:t>
            </a:r>
            <a:r>
              <a:rPr dirty="0" sz="2100" spc="-5" b="0">
                <a:latin typeface="Calibri"/>
                <a:cs typeface="Calibri"/>
              </a:rPr>
              <a:t>policies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0124" y="2595372"/>
            <a:ext cx="2560320" cy="1681480"/>
          </a:xfrm>
          <a:prstGeom prst="rect">
            <a:avLst/>
          </a:prstGeom>
          <a:solidFill>
            <a:srgbClr val="00AF50"/>
          </a:solidFill>
          <a:ln w="12191">
            <a:solidFill>
              <a:srgbClr val="FFFFFF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 algn="ctr" marL="245110" marR="48260">
              <a:lnSpc>
                <a:spcPct val="90000"/>
              </a:lnSpc>
            </a:pPr>
            <a:r>
              <a:rPr dirty="0" sz="2100">
                <a:solidFill>
                  <a:srgbClr val="FFFFFF"/>
                </a:solidFill>
                <a:latin typeface="Calibri"/>
                <a:cs typeface="Calibri"/>
              </a:rPr>
              <a:t>Balanced </a:t>
            </a: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push-pull. </a:t>
            </a:r>
            <a:r>
              <a:rPr dirty="0" sz="2100">
                <a:solidFill>
                  <a:srgbClr val="FFFFFF"/>
                </a:solidFill>
                <a:latin typeface="Calibri"/>
                <a:cs typeface="Calibri"/>
              </a:rPr>
              <a:t> But </a:t>
            </a:r>
            <a:r>
              <a:rPr dirty="0" sz="2100" spc="-5" i="1">
                <a:solidFill>
                  <a:srgbClr val="FFFFFF"/>
                </a:solidFill>
                <a:latin typeface="Calibri"/>
                <a:cs typeface="Calibri"/>
              </a:rPr>
              <a:t>primary </a:t>
            </a:r>
            <a:r>
              <a:rPr dirty="0" sz="2100" spc="-15">
                <a:solidFill>
                  <a:srgbClr val="FFFFFF"/>
                </a:solidFill>
                <a:latin typeface="Calibri"/>
                <a:cs typeface="Calibri"/>
              </a:rPr>
              <a:t>focus </a:t>
            </a: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on </a:t>
            </a:r>
            <a:r>
              <a:rPr dirty="0" sz="2100" spc="-4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15" b="1" i="1">
                <a:solidFill>
                  <a:srgbClr val="FFFFFF"/>
                </a:solidFill>
                <a:latin typeface="Calibri"/>
                <a:cs typeface="Calibri"/>
              </a:rPr>
              <a:t>market</a:t>
            </a:r>
            <a:r>
              <a:rPr dirty="0" sz="2100" spc="-20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5" b="1" i="1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100" spc="1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10" b="1" i="1">
                <a:solidFill>
                  <a:srgbClr val="FFFFFF"/>
                </a:solidFill>
                <a:latin typeface="Calibri"/>
                <a:cs typeface="Calibri"/>
              </a:rPr>
              <a:t>sector </a:t>
            </a:r>
            <a:r>
              <a:rPr dirty="0" sz="2100" spc="-5" b="1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10" b="1" i="1">
                <a:solidFill>
                  <a:srgbClr val="FFFFFF"/>
                </a:solidFill>
                <a:latin typeface="Calibri"/>
                <a:cs typeface="Calibri"/>
              </a:rPr>
              <a:t>development</a:t>
            </a:r>
            <a:r>
              <a:rPr dirty="0" sz="2100" spc="-1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0791" y="4782311"/>
            <a:ext cx="2573020" cy="1544320"/>
          </a:xfrm>
          <a:prstGeom prst="rect">
            <a:avLst/>
          </a:prstGeom>
          <a:solidFill>
            <a:srgbClr val="00AF50"/>
          </a:solidFill>
          <a:ln w="12191">
            <a:solidFill>
              <a:srgbClr val="FFFFFF"/>
            </a:solidFill>
          </a:ln>
        </p:spPr>
        <p:txBody>
          <a:bodyPr wrap="square" lIns="0" tIns="179705" rIns="0" bIns="0" rtlCol="0" vert="horz">
            <a:spAutoFit/>
          </a:bodyPr>
          <a:lstStyle/>
          <a:p>
            <a:pPr algn="ctr" marL="229235" marR="224154">
              <a:lnSpc>
                <a:spcPct val="90000"/>
              </a:lnSpc>
              <a:spcBef>
                <a:spcPts val="1415"/>
              </a:spcBef>
            </a:pP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Capacity</a:t>
            </a:r>
            <a:r>
              <a:rPr dirty="0" sz="21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building</a:t>
            </a:r>
            <a:r>
              <a:rPr dirty="0" sz="21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dirty="0" sz="2100" spc="-45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15">
                <a:solidFill>
                  <a:srgbClr val="FFFFFF"/>
                </a:solidFill>
                <a:latin typeface="Calibri"/>
                <a:cs typeface="Calibri"/>
              </a:rPr>
              <a:t>organic </a:t>
            </a:r>
            <a:r>
              <a:rPr dirty="0" sz="2100">
                <a:solidFill>
                  <a:srgbClr val="FFFFFF"/>
                </a:solidFill>
                <a:latin typeface="Calibri"/>
                <a:cs typeface="Calibri"/>
              </a:rPr>
              <a:t>NGO = </a:t>
            </a:r>
            <a:r>
              <a:rPr dirty="0" sz="21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10">
                <a:solidFill>
                  <a:srgbClr val="FFFFFF"/>
                </a:solidFill>
                <a:latin typeface="Calibri"/>
                <a:cs typeface="Calibri"/>
              </a:rPr>
              <a:t>innovation </a:t>
            </a:r>
            <a:r>
              <a:rPr dirty="0" sz="210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dirty="0" sz="2100" spc="-10">
                <a:solidFill>
                  <a:srgbClr val="FFFFFF"/>
                </a:solidFill>
                <a:latin typeface="Calibri"/>
                <a:cs typeface="Calibri"/>
              </a:rPr>
              <a:t>value </a:t>
            </a:r>
            <a:r>
              <a:rPr dirty="0" sz="2100" spc="-45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>
                <a:solidFill>
                  <a:srgbClr val="FFFFFF"/>
                </a:solidFill>
                <a:latin typeface="Calibri"/>
                <a:cs typeface="Calibri"/>
              </a:rPr>
              <a:t>chain,</a:t>
            </a:r>
            <a:r>
              <a:rPr dirty="0" sz="21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15">
                <a:solidFill>
                  <a:srgbClr val="FFFFFF"/>
                </a:solidFill>
                <a:latin typeface="Calibri"/>
                <a:cs typeface="Calibri"/>
              </a:rPr>
              <a:t>market</a:t>
            </a:r>
            <a:r>
              <a:rPr dirty="0" sz="21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50">
                <a:solidFill>
                  <a:srgbClr val="FFFFFF"/>
                </a:solidFill>
                <a:latin typeface="Calibri"/>
                <a:cs typeface="Calibri"/>
              </a:rPr>
              <a:t>dev.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29755" y="556259"/>
            <a:ext cx="2571115" cy="1544320"/>
          </a:xfrm>
          <a:prstGeom prst="rect">
            <a:avLst/>
          </a:prstGeom>
          <a:solidFill>
            <a:srgbClr val="00AF50"/>
          </a:solidFill>
          <a:ln w="12192">
            <a:solidFill>
              <a:srgbClr val="FFFFFF"/>
            </a:solidFill>
          </a:ln>
        </p:spPr>
        <p:txBody>
          <a:bodyPr wrap="square" lIns="0" tIns="187960" rIns="0" bIns="0" rtlCol="0" vert="horz">
            <a:spAutoFit/>
          </a:bodyPr>
          <a:lstStyle/>
          <a:p>
            <a:pPr algn="ctr" marL="184785" marR="81280">
              <a:lnSpc>
                <a:spcPct val="90000"/>
              </a:lnSpc>
              <a:spcBef>
                <a:spcPts val="1480"/>
              </a:spcBef>
            </a:pPr>
            <a:r>
              <a:rPr dirty="0" sz="2100" spc="-15">
                <a:solidFill>
                  <a:srgbClr val="FFFFFF"/>
                </a:solidFill>
                <a:latin typeface="Calibri"/>
                <a:cs typeface="Calibri"/>
              </a:rPr>
              <a:t>State </a:t>
            </a: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policy </a:t>
            </a:r>
            <a:r>
              <a:rPr dirty="0" sz="2100" spc="-20">
                <a:solidFill>
                  <a:srgbClr val="FFFFFF"/>
                </a:solidFill>
                <a:latin typeface="Calibri"/>
                <a:cs typeface="Calibri"/>
              </a:rPr>
              <a:t>capacity, </a:t>
            </a:r>
            <a:r>
              <a:rPr dirty="0" sz="2100" spc="-45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high</a:t>
            </a:r>
            <a:r>
              <a:rPr dirty="0" sz="21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10">
                <a:solidFill>
                  <a:srgbClr val="FFFFFF"/>
                </a:solidFill>
                <a:latin typeface="Calibri"/>
                <a:cs typeface="Calibri"/>
              </a:rPr>
              <a:t>level</a:t>
            </a:r>
            <a:r>
              <a:rPr dirty="0" sz="21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ministry </a:t>
            </a:r>
            <a:r>
              <a:rPr dirty="0" sz="2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10">
                <a:solidFill>
                  <a:srgbClr val="FFFFFF"/>
                </a:solidFill>
                <a:latin typeface="Calibri"/>
                <a:cs typeface="Calibri"/>
              </a:rPr>
              <a:t>leadership, </a:t>
            </a: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10">
                <a:solidFill>
                  <a:srgbClr val="FFFFFF"/>
                </a:solidFill>
                <a:latin typeface="Calibri"/>
                <a:cs typeface="Calibri"/>
              </a:rPr>
              <a:t>administrative</a:t>
            </a:r>
            <a:r>
              <a:rPr dirty="0" sz="21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set-up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48044" y="2613660"/>
            <a:ext cx="2571115" cy="1633855"/>
          </a:xfrm>
          <a:prstGeom prst="rect">
            <a:avLst/>
          </a:prstGeom>
          <a:solidFill>
            <a:srgbClr val="00AF50"/>
          </a:solidFill>
          <a:ln w="12192">
            <a:solidFill>
              <a:srgbClr val="FFFFFF"/>
            </a:solidFill>
          </a:ln>
        </p:spPr>
        <p:txBody>
          <a:bodyPr wrap="square" lIns="0" tIns="12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3100">
              <a:latin typeface="Times New Roman"/>
              <a:cs typeface="Times New Roman"/>
            </a:endParaRPr>
          </a:p>
          <a:p>
            <a:pPr marL="572770">
              <a:lnSpc>
                <a:spcPct val="100000"/>
              </a:lnSpc>
            </a:pP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Active</a:t>
            </a:r>
            <a:r>
              <a:rPr dirty="0" sz="21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use</a:t>
            </a:r>
            <a:r>
              <a:rPr dirty="0" sz="21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endParaRPr sz="2100">
              <a:latin typeface="Calibri"/>
              <a:cs typeface="Calibri"/>
            </a:endParaRPr>
          </a:p>
          <a:p>
            <a:pPr marL="603250">
              <a:lnSpc>
                <a:spcPct val="100000"/>
              </a:lnSpc>
              <a:spcBef>
                <a:spcPts val="625"/>
              </a:spcBef>
            </a:pP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Action</a:t>
            </a:r>
            <a:r>
              <a:rPr dirty="0" sz="21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Plans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429755" y="4764023"/>
            <a:ext cx="2571115" cy="1544320"/>
          </a:xfrm>
          <a:prstGeom prst="rect">
            <a:avLst/>
          </a:prstGeom>
          <a:solidFill>
            <a:srgbClr val="00AF50"/>
          </a:solidFill>
          <a:ln w="12192">
            <a:solidFill>
              <a:srgbClr val="FFFFFF"/>
            </a:solidFill>
          </a:ln>
        </p:spPr>
        <p:txBody>
          <a:bodyPr wrap="square" lIns="0" tIns="63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2000">
              <a:latin typeface="Times New Roman"/>
              <a:cs typeface="Times New Roman"/>
            </a:endParaRPr>
          </a:p>
          <a:p>
            <a:pPr algn="ctr" marL="116839" marR="160020" indent="-1270">
              <a:lnSpc>
                <a:spcPts val="2270"/>
              </a:lnSpc>
            </a:pPr>
            <a:r>
              <a:rPr dirty="0" sz="2100" spc="-10">
                <a:solidFill>
                  <a:srgbClr val="FFFFFF"/>
                </a:solidFill>
                <a:latin typeface="Calibri"/>
                <a:cs typeface="Calibri"/>
              </a:rPr>
              <a:t>Close</a:t>
            </a:r>
            <a:r>
              <a:rPr dirty="0" sz="21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10">
                <a:solidFill>
                  <a:srgbClr val="FFFFFF"/>
                </a:solidFill>
                <a:latin typeface="Calibri"/>
                <a:cs typeface="Calibri"/>
              </a:rPr>
              <a:t>collaboration </a:t>
            </a: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21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15">
                <a:solidFill>
                  <a:srgbClr val="FFFFFF"/>
                </a:solidFill>
                <a:latin typeface="Calibri"/>
                <a:cs typeface="Calibri"/>
              </a:rPr>
              <a:t>Organic</a:t>
            </a:r>
            <a:r>
              <a:rPr dirty="0" sz="21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NGO</a:t>
            </a:r>
            <a:r>
              <a:rPr dirty="0" sz="21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on </a:t>
            </a:r>
            <a:r>
              <a:rPr dirty="0" sz="2100" spc="-45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policy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61F0D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95259" y="6504430"/>
            <a:ext cx="1254252" cy="28194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285744" y="2371344"/>
            <a:ext cx="2668905" cy="2131060"/>
          </a:xfrm>
          <a:custGeom>
            <a:avLst/>
            <a:gdLst/>
            <a:ahLst/>
            <a:cxnLst/>
            <a:rect l="l" t="t" r="r" b="b"/>
            <a:pathLst>
              <a:path w="2668904" h="2131060">
                <a:moveTo>
                  <a:pt x="1334261" y="0"/>
                </a:moveTo>
                <a:lnTo>
                  <a:pt x="1280601" y="845"/>
                </a:lnTo>
                <a:lnTo>
                  <a:pt x="1227478" y="3361"/>
                </a:lnTo>
                <a:lnTo>
                  <a:pt x="1174932" y="7516"/>
                </a:lnTo>
                <a:lnTo>
                  <a:pt x="1123004" y="13277"/>
                </a:lnTo>
                <a:lnTo>
                  <a:pt x="1071733" y="20614"/>
                </a:lnTo>
                <a:lnTo>
                  <a:pt x="1021159" y="29493"/>
                </a:lnTo>
                <a:lnTo>
                  <a:pt x="971322" y="39884"/>
                </a:lnTo>
                <a:lnTo>
                  <a:pt x="922262" y="51754"/>
                </a:lnTo>
                <a:lnTo>
                  <a:pt x="874018" y="65072"/>
                </a:lnTo>
                <a:lnTo>
                  <a:pt x="826631" y="79805"/>
                </a:lnTo>
                <a:lnTo>
                  <a:pt x="780140" y="95923"/>
                </a:lnTo>
                <a:lnTo>
                  <a:pt x="734586" y="113393"/>
                </a:lnTo>
                <a:lnTo>
                  <a:pt x="690008" y="132184"/>
                </a:lnTo>
                <a:lnTo>
                  <a:pt x="646446" y="152263"/>
                </a:lnTo>
                <a:lnTo>
                  <a:pt x="603939" y="173599"/>
                </a:lnTo>
                <a:lnTo>
                  <a:pt x="562529" y="196160"/>
                </a:lnTo>
                <a:lnTo>
                  <a:pt x="522254" y="219914"/>
                </a:lnTo>
                <a:lnTo>
                  <a:pt x="483154" y="244830"/>
                </a:lnTo>
                <a:lnTo>
                  <a:pt x="445270" y="270875"/>
                </a:lnTo>
                <a:lnTo>
                  <a:pt x="408642" y="298018"/>
                </a:lnTo>
                <a:lnTo>
                  <a:pt x="373308" y="326227"/>
                </a:lnTo>
                <a:lnTo>
                  <a:pt x="339309" y="355470"/>
                </a:lnTo>
                <a:lnTo>
                  <a:pt x="306685" y="385715"/>
                </a:lnTo>
                <a:lnTo>
                  <a:pt x="275476" y="416931"/>
                </a:lnTo>
                <a:lnTo>
                  <a:pt x="245721" y="449086"/>
                </a:lnTo>
                <a:lnTo>
                  <a:pt x="217461" y="482148"/>
                </a:lnTo>
                <a:lnTo>
                  <a:pt x="190735" y="516084"/>
                </a:lnTo>
                <a:lnTo>
                  <a:pt x="165583" y="550865"/>
                </a:lnTo>
                <a:lnTo>
                  <a:pt x="142045" y="586456"/>
                </a:lnTo>
                <a:lnTo>
                  <a:pt x="120161" y="622828"/>
                </a:lnTo>
                <a:lnTo>
                  <a:pt x="99971" y="659947"/>
                </a:lnTo>
                <a:lnTo>
                  <a:pt x="81515" y="697782"/>
                </a:lnTo>
                <a:lnTo>
                  <a:pt x="64832" y="736302"/>
                </a:lnTo>
                <a:lnTo>
                  <a:pt x="49962" y="775474"/>
                </a:lnTo>
                <a:lnTo>
                  <a:pt x="36946" y="815267"/>
                </a:lnTo>
                <a:lnTo>
                  <a:pt x="25823" y="855648"/>
                </a:lnTo>
                <a:lnTo>
                  <a:pt x="16633" y="896587"/>
                </a:lnTo>
                <a:lnTo>
                  <a:pt x="9416" y="938051"/>
                </a:lnTo>
                <a:lnTo>
                  <a:pt x="4211" y="980008"/>
                </a:lnTo>
                <a:lnTo>
                  <a:pt x="1059" y="1022427"/>
                </a:lnTo>
                <a:lnTo>
                  <a:pt x="0" y="1065276"/>
                </a:lnTo>
                <a:lnTo>
                  <a:pt x="1059" y="1108124"/>
                </a:lnTo>
                <a:lnTo>
                  <a:pt x="4211" y="1150543"/>
                </a:lnTo>
                <a:lnTo>
                  <a:pt x="9416" y="1192500"/>
                </a:lnTo>
                <a:lnTo>
                  <a:pt x="16633" y="1233964"/>
                </a:lnTo>
                <a:lnTo>
                  <a:pt x="25823" y="1274903"/>
                </a:lnTo>
                <a:lnTo>
                  <a:pt x="36946" y="1315284"/>
                </a:lnTo>
                <a:lnTo>
                  <a:pt x="49962" y="1355077"/>
                </a:lnTo>
                <a:lnTo>
                  <a:pt x="64832" y="1394249"/>
                </a:lnTo>
                <a:lnTo>
                  <a:pt x="81515" y="1432769"/>
                </a:lnTo>
                <a:lnTo>
                  <a:pt x="99971" y="1470604"/>
                </a:lnTo>
                <a:lnTo>
                  <a:pt x="120161" y="1507723"/>
                </a:lnTo>
                <a:lnTo>
                  <a:pt x="142045" y="1544095"/>
                </a:lnTo>
                <a:lnTo>
                  <a:pt x="165583" y="1579686"/>
                </a:lnTo>
                <a:lnTo>
                  <a:pt x="190735" y="1614467"/>
                </a:lnTo>
                <a:lnTo>
                  <a:pt x="217461" y="1648403"/>
                </a:lnTo>
                <a:lnTo>
                  <a:pt x="245721" y="1681465"/>
                </a:lnTo>
                <a:lnTo>
                  <a:pt x="275476" y="1713620"/>
                </a:lnTo>
                <a:lnTo>
                  <a:pt x="306685" y="1744836"/>
                </a:lnTo>
                <a:lnTo>
                  <a:pt x="339309" y="1775081"/>
                </a:lnTo>
                <a:lnTo>
                  <a:pt x="373308" y="1804324"/>
                </a:lnTo>
                <a:lnTo>
                  <a:pt x="408642" y="1832533"/>
                </a:lnTo>
                <a:lnTo>
                  <a:pt x="445270" y="1859676"/>
                </a:lnTo>
                <a:lnTo>
                  <a:pt x="483154" y="1885721"/>
                </a:lnTo>
                <a:lnTo>
                  <a:pt x="522254" y="1910637"/>
                </a:lnTo>
                <a:lnTo>
                  <a:pt x="562529" y="1934391"/>
                </a:lnTo>
                <a:lnTo>
                  <a:pt x="603939" y="1956952"/>
                </a:lnTo>
                <a:lnTo>
                  <a:pt x="646446" y="1978288"/>
                </a:lnTo>
                <a:lnTo>
                  <a:pt x="690008" y="1998367"/>
                </a:lnTo>
                <a:lnTo>
                  <a:pt x="734586" y="2017158"/>
                </a:lnTo>
                <a:lnTo>
                  <a:pt x="780140" y="2034628"/>
                </a:lnTo>
                <a:lnTo>
                  <a:pt x="826631" y="2050746"/>
                </a:lnTo>
                <a:lnTo>
                  <a:pt x="874018" y="2065479"/>
                </a:lnTo>
                <a:lnTo>
                  <a:pt x="922262" y="2078797"/>
                </a:lnTo>
                <a:lnTo>
                  <a:pt x="971322" y="2090667"/>
                </a:lnTo>
                <a:lnTo>
                  <a:pt x="1021159" y="2101058"/>
                </a:lnTo>
                <a:lnTo>
                  <a:pt x="1071733" y="2109937"/>
                </a:lnTo>
                <a:lnTo>
                  <a:pt x="1123004" y="2117274"/>
                </a:lnTo>
                <a:lnTo>
                  <a:pt x="1174932" y="2123035"/>
                </a:lnTo>
                <a:lnTo>
                  <a:pt x="1227478" y="2127190"/>
                </a:lnTo>
                <a:lnTo>
                  <a:pt x="1280601" y="2129706"/>
                </a:lnTo>
                <a:lnTo>
                  <a:pt x="1334261" y="2130551"/>
                </a:lnTo>
                <a:lnTo>
                  <a:pt x="1387922" y="2129706"/>
                </a:lnTo>
                <a:lnTo>
                  <a:pt x="1441045" y="2127190"/>
                </a:lnTo>
                <a:lnTo>
                  <a:pt x="1493591" y="2123035"/>
                </a:lnTo>
                <a:lnTo>
                  <a:pt x="1545519" y="2117274"/>
                </a:lnTo>
                <a:lnTo>
                  <a:pt x="1596790" y="2109937"/>
                </a:lnTo>
                <a:lnTo>
                  <a:pt x="1647364" y="2101058"/>
                </a:lnTo>
                <a:lnTo>
                  <a:pt x="1697201" y="2090667"/>
                </a:lnTo>
                <a:lnTo>
                  <a:pt x="1746261" y="2078797"/>
                </a:lnTo>
                <a:lnTo>
                  <a:pt x="1794505" y="2065479"/>
                </a:lnTo>
                <a:lnTo>
                  <a:pt x="1841892" y="2050746"/>
                </a:lnTo>
                <a:lnTo>
                  <a:pt x="1888383" y="2034628"/>
                </a:lnTo>
                <a:lnTo>
                  <a:pt x="1933937" y="2017158"/>
                </a:lnTo>
                <a:lnTo>
                  <a:pt x="1978515" y="1998367"/>
                </a:lnTo>
                <a:lnTo>
                  <a:pt x="2022077" y="1978288"/>
                </a:lnTo>
                <a:lnTo>
                  <a:pt x="2064584" y="1956952"/>
                </a:lnTo>
                <a:lnTo>
                  <a:pt x="2105994" y="1934391"/>
                </a:lnTo>
                <a:lnTo>
                  <a:pt x="2146269" y="1910637"/>
                </a:lnTo>
                <a:lnTo>
                  <a:pt x="2185369" y="1885721"/>
                </a:lnTo>
                <a:lnTo>
                  <a:pt x="2223253" y="1859676"/>
                </a:lnTo>
                <a:lnTo>
                  <a:pt x="2259881" y="1832533"/>
                </a:lnTo>
                <a:lnTo>
                  <a:pt x="2295215" y="1804324"/>
                </a:lnTo>
                <a:lnTo>
                  <a:pt x="2329214" y="1775081"/>
                </a:lnTo>
                <a:lnTo>
                  <a:pt x="2361838" y="1744836"/>
                </a:lnTo>
                <a:lnTo>
                  <a:pt x="2393047" y="1713620"/>
                </a:lnTo>
                <a:lnTo>
                  <a:pt x="2422802" y="1681465"/>
                </a:lnTo>
                <a:lnTo>
                  <a:pt x="2451062" y="1648403"/>
                </a:lnTo>
                <a:lnTo>
                  <a:pt x="2477788" y="1614467"/>
                </a:lnTo>
                <a:lnTo>
                  <a:pt x="2502940" y="1579686"/>
                </a:lnTo>
                <a:lnTo>
                  <a:pt x="2526478" y="1544095"/>
                </a:lnTo>
                <a:lnTo>
                  <a:pt x="2548362" y="1507723"/>
                </a:lnTo>
                <a:lnTo>
                  <a:pt x="2568552" y="1470604"/>
                </a:lnTo>
                <a:lnTo>
                  <a:pt x="2587008" y="1432769"/>
                </a:lnTo>
                <a:lnTo>
                  <a:pt x="2603691" y="1394249"/>
                </a:lnTo>
                <a:lnTo>
                  <a:pt x="2618561" y="1355077"/>
                </a:lnTo>
                <a:lnTo>
                  <a:pt x="2631577" y="1315284"/>
                </a:lnTo>
                <a:lnTo>
                  <a:pt x="2642700" y="1274903"/>
                </a:lnTo>
                <a:lnTo>
                  <a:pt x="2651890" y="1233964"/>
                </a:lnTo>
                <a:lnTo>
                  <a:pt x="2659107" y="1192500"/>
                </a:lnTo>
                <a:lnTo>
                  <a:pt x="2664312" y="1150543"/>
                </a:lnTo>
                <a:lnTo>
                  <a:pt x="2667464" y="1108124"/>
                </a:lnTo>
                <a:lnTo>
                  <a:pt x="2668523" y="1065276"/>
                </a:lnTo>
                <a:lnTo>
                  <a:pt x="2667464" y="1022427"/>
                </a:lnTo>
                <a:lnTo>
                  <a:pt x="2664312" y="980008"/>
                </a:lnTo>
                <a:lnTo>
                  <a:pt x="2659107" y="938051"/>
                </a:lnTo>
                <a:lnTo>
                  <a:pt x="2651890" y="896587"/>
                </a:lnTo>
                <a:lnTo>
                  <a:pt x="2642700" y="855648"/>
                </a:lnTo>
                <a:lnTo>
                  <a:pt x="2631577" y="815267"/>
                </a:lnTo>
                <a:lnTo>
                  <a:pt x="2618561" y="775474"/>
                </a:lnTo>
                <a:lnTo>
                  <a:pt x="2603691" y="736302"/>
                </a:lnTo>
                <a:lnTo>
                  <a:pt x="2587008" y="697782"/>
                </a:lnTo>
                <a:lnTo>
                  <a:pt x="2568552" y="659947"/>
                </a:lnTo>
                <a:lnTo>
                  <a:pt x="2548362" y="622828"/>
                </a:lnTo>
                <a:lnTo>
                  <a:pt x="2526478" y="586456"/>
                </a:lnTo>
                <a:lnTo>
                  <a:pt x="2502940" y="550865"/>
                </a:lnTo>
                <a:lnTo>
                  <a:pt x="2477788" y="516084"/>
                </a:lnTo>
                <a:lnTo>
                  <a:pt x="2451062" y="482148"/>
                </a:lnTo>
                <a:lnTo>
                  <a:pt x="2422802" y="449086"/>
                </a:lnTo>
                <a:lnTo>
                  <a:pt x="2393047" y="416931"/>
                </a:lnTo>
                <a:lnTo>
                  <a:pt x="2361838" y="385715"/>
                </a:lnTo>
                <a:lnTo>
                  <a:pt x="2329214" y="355470"/>
                </a:lnTo>
                <a:lnTo>
                  <a:pt x="2295215" y="326227"/>
                </a:lnTo>
                <a:lnTo>
                  <a:pt x="2259881" y="298018"/>
                </a:lnTo>
                <a:lnTo>
                  <a:pt x="2223253" y="270875"/>
                </a:lnTo>
                <a:lnTo>
                  <a:pt x="2185369" y="244830"/>
                </a:lnTo>
                <a:lnTo>
                  <a:pt x="2146269" y="219914"/>
                </a:lnTo>
                <a:lnTo>
                  <a:pt x="2105994" y="196160"/>
                </a:lnTo>
                <a:lnTo>
                  <a:pt x="2064584" y="173599"/>
                </a:lnTo>
                <a:lnTo>
                  <a:pt x="2022077" y="152263"/>
                </a:lnTo>
                <a:lnTo>
                  <a:pt x="1978515" y="132184"/>
                </a:lnTo>
                <a:lnTo>
                  <a:pt x="1933937" y="113393"/>
                </a:lnTo>
                <a:lnTo>
                  <a:pt x="1888383" y="95923"/>
                </a:lnTo>
                <a:lnTo>
                  <a:pt x="1841892" y="79805"/>
                </a:lnTo>
                <a:lnTo>
                  <a:pt x="1794505" y="65072"/>
                </a:lnTo>
                <a:lnTo>
                  <a:pt x="1746261" y="51754"/>
                </a:lnTo>
                <a:lnTo>
                  <a:pt x="1697201" y="39884"/>
                </a:lnTo>
                <a:lnTo>
                  <a:pt x="1647364" y="29493"/>
                </a:lnTo>
                <a:lnTo>
                  <a:pt x="1596790" y="20614"/>
                </a:lnTo>
                <a:lnTo>
                  <a:pt x="1545519" y="13277"/>
                </a:lnTo>
                <a:lnTo>
                  <a:pt x="1493591" y="7516"/>
                </a:lnTo>
                <a:lnTo>
                  <a:pt x="1441045" y="3361"/>
                </a:lnTo>
                <a:lnTo>
                  <a:pt x="1387922" y="845"/>
                </a:lnTo>
                <a:lnTo>
                  <a:pt x="13342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896359" y="2489961"/>
            <a:ext cx="1447800" cy="1854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10" b="1" i="1">
                <a:solidFill>
                  <a:srgbClr val="1B2911"/>
                </a:solidFill>
                <a:latin typeface="Calibri"/>
                <a:cs typeface="Calibri"/>
              </a:rPr>
              <a:t>E</a:t>
            </a:r>
            <a:r>
              <a:rPr dirty="0" sz="2400" b="1" i="1">
                <a:solidFill>
                  <a:srgbClr val="1B2911"/>
                </a:solidFill>
                <a:latin typeface="Calibri"/>
                <a:cs typeface="Calibri"/>
              </a:rPr>
              <a:t>m</a:t>
            </a:r>
            <a:r>
              <a:rPr dirty="0" sz="2400" spc="5" b="1" i="1">
                <a:solidFill>
                  <a:srgbClr val="1B2911"/>
                </a:solidFill>
                <a:latin typeface="Calibri"/>
                <a:cs typeface="Calibri"/>
              </a:rPr>
              <a:t>b</a:t>
            </a:r>
            <a:r>
              <a:rPr dirty="0" sz="2400" spc="-5" b="1" i="1">
                <a:solidFill>
                  <a:srgbClr val="1B2911"/>
                </a:solidFill>
                <a:latin typeface="Calibri"/>
                <a:cs typeface="Calibri"/>
              </a:rPr>
              <a:t>edding </a:t>
            </a:r>
            <a:r>
              <a:rPr dirty="0" sz="2400" spc="-5" b="1" i="1">
                <a:solidFill>
                  <a:srgbClr val="1B2911"/>
                </a:solidFill>
                <a:latin typeface="Calibri"/>
                <a:cs typeface="Calibri"/>
              </a:rPr>
              <a:t> </a:t>
            </a:r>
            <a:r>
              <a:rPr dirty="0" sz="2400" spc="-5" b="1" i="1">
                <a:solidFill>
                  <a:srgbClr val="1B2911"/>
                </a:solidFill>
                <a:latin typeface="Calibri"/>
                <a:cs typeface="Calibri"/>
              </a:rPr>
              <a:t>Organics </a:t>
            </a:r>
            <a:r>
              <a:rPr dirty="0" sz="2400" b="1" i="1">
                <a:solidFill>
                  <a:srgbClr val="1B2911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1B2911"/>
                </a:solidFill>
                <a:latin typeface="Calibri"/>
                <a:cs typeface="Calibri"/>
              </a:rPr>
              <a:t>as a </a:t>
            </a:r>
            <a:r>
              <a:rPr dirty="0" sz="2400" spc="-10" b="1">
                <a:solidFill>
                  <a:srgbClr val="1B2911"/>
                </a:solidFill>
                <a:latin typeface="Calibri"/>
                <a:cs typeface="Calibri"/>
              </a:rPr>
              <a:t>tool </a:t>
            </a:r>
            <a:r>
              <a:rPr dirty="0" sz="2400" b="1">
                <a:solidFill>
                  <a:srgbClr val="1B2911"/>
                </a:solidFill>
                <a:latin typeface="Calibri"/>
                <a:cs typeface="Calibri"/>
              </a:rPr>
              <a:t>in </a:t>
            </a:r>
            <a:r>
              <a:rPr dirty="0" sz="2400" spc="-530" b="1">
                <a:solidFill>
                  <a:srgbClr val="1B2911"/>
                </a:solidFill>
                <a:latin typeface="Calibri"/>
                <a:cs typeface="Calibri"/>
              </a:rPr>
              <a:t> </a:t>
            </a:r>
            <a:r>
              <a:rPr dirty="0" sz="2400" spc="-5" b="1">
                <a:solidFill>
                  <a:srgbClr val="1B2911"/>
                </a:solidFill>
                <a:latin typeface="Calibri"/>
                <a:cs typeface="Calibri"/>
              </a:rPr>
              <a:t>broader </a:t>
            </a:r>
            <a:r>
              <a:rPr dirty="0" sz="2400" b="1">
                <a:solidFill>
                  <a:srgbClr val="1B2911"/>
                </a:solidFill>
                <a:latin typeface="Calibri"/>
                <a:cs typeface="Calibri"/>
              </a:rPr>
              <a:t> policies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176272" y="1289303"/>
            <a:ext cx="4888230" cy="4268470"/>
            <a:chOff x="2176272" y="1289303"/>
            <a:chExt cx="4888230" cy="4268470"/>
          </a:xfrm>
        </p:grpSpPr>
        <p:sp>
          <p:nvSpPr>
            <p:cNvPr id="7" name="object 7"/>
            <p:cNvSpPr/>
            <p:nvPr/>
          </p:nvSpPr>
          <p:spPr>
            <a:xfrm>
              <a:off x="2226564" y="1292351"/>
              <a:ext cx="2059305" cy="1268095"/>
            </a:xfrm>
            <a:custGeom>
              <a:avLst/>
              <a:gdLst/>
              <a:ahLst/>
              <a:cxnLst/>
              <a:rect l="l" t="t" r="r" b="b"/>
              <a:pathLst>
                <a:path w="2059304" h="1268095">
                  <a:moveTo>
                    <a:pt x="2059051" y="1267968"/>
                  </a:moveTo>
                  <a:lnTo>
                    <a:pt x="0" y="0"/>
                  </a:lnTo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790444" y="3436619"/>
              <a:ext cx="496570" cy="0"/>
            </a:xfrm>
            <a:custGeom>
              <a:avLst/>
              <a:gdLst/>
              <a:ahLst/>
              <a:cxnLst/>
              <a:rect l="l" t="t" r="r" b="b"/>
              <a:pathLst>
                <a:path w="496570" h="0">
                  <a:moveTo>
                    <a:pt x="0" y="0"/>
                  </a:moveTo>
                  <a:lnTo>
                    <a:pt x="496189" y="0"/>
                  </a:lnTo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179320" y="4459224"/>
              <a:ext cx="4785360" cy="1095375"/>
            </a:xfrm>
            <a:custGeom>
              <a:avLst/>
              <a:gdLst/>
              <a:ahLst/>
              <a:cxnLst/>
              <a:rect l="l" t="t" r="r" b="b"/>
              <a:pathLst>
                <a:path w="4785359" h="1095375">
                  <a:moveTo>
                    <a:pt x="0" y="1095248"/>
                  </a:moveTo>
                  <a:lnTo>
                    <a:pt x="2068195" y="18287"/>
                  </a:lnTo>
                </a:path>
                <a:path w="4785359" h="1095375">
                  <a:moveTo>
                    <a:pt x="4784979" y="1062101"/>
                  </a:moveTo>
                  <a:lnTo>
                    <a:pt x="2868168" y="0"/>
                  </a:lnTo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879592" y="3469131"/>
              <a:ext cx="568960" cy="0"/>
            </a:xfrm>
            <a:custGeom>
              <a:avLst/>
              <a:gdLst/>
              <a:ahLst/>
              <a:cxnLst/>
              <a:rect l="l" t="t" r="r" b="b"/>
              <a:pathLst>
                <a:path w="568960" h="0">
                  <a:moveTo>
                    <a:pt x="0" y="0"/>
                  </a:moveTo>
                  <a:lnTo>
                    <a:pt x="568452" y="0"/>
                  </a:lnTo>
                </a:path>
              </a:pathLst>
            </a:custGeom>
            <a:ln w="314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5082539" y="1351787"/>
              <a:ext cx="1978660" cy="1169035"/>
            </a:xfrm>
            <a:custGeom>
              <a:avLst/>
              <a:gdLst/>
              <a:ahLst/>
              <a:cxnLst/>
              <a:rect l="l" t="t" r="r" b="b"/>
              <a:pathLst>
                <a:path w="1978659" h="1169035">
                  <a:moveTo>
                    <a:pt x="0" y="1168527"/>
                  </a:moveTo>
                  <a:lnTo>
                    <a:pt x="1978660" y="0"/>
                  </a:lnTo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230124" y="527304"/>
            <a:ext cx="2571115" cy="1544320"/>
          </a:xfrm>
          <a:prstGeom prst="rect">
            <a:avLst/>
          </a:prstGeom>
          <a:solidFill>
            <a:srgbClr val="00AF50"/>
          </a:solidFill>
          <a:ln w="12191">
            <a:solidFill>
              <a:srgbClr val="FFFFFF"/>
            </a:solidFill>
          </a:ln>
        </p:spPr>
        <p:txBody>
          <a:bodyPr wrap="square" lIns="0" tIns="44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2750">
              <a:latin typeface="Times New Roman"/>
              <a:cs typeface="Times New Roman"/>
            </a:endParaRPr>
          </a:p>
          <a:p>
            <a:pPr marL="544195">
              <a:lnSpc>
                <a:spcPts val="2395"/>
              </a:lnSpc>
              <a:spcBef>
                <a:spcPts val="5"/>
              </a:spcBef>
            </a:pP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Drinking</a:t>
            </a:r>
            <a:r>
              <a:rPr dirty="0" sz="21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15">
                <a:solidFill>
                  <a:srgbClr val="FFFFFF"/>
                </a:solidFill>
                <a:latin typeface="Calibri"/>
                <a:cs typeface="Calibri"/>
              </a:rPr>
              <a:t>water</a:t>
            </a:r>
            <a:endParaRPr sz="2100">
              <a:latin typeface="Calibri"/>
              <a:cs typeface="Calibri"/>
            </a:endParaRPr>
          </a:p>
          <a:p>
            <a:pPr marL="508000">
              <a:lnSpc>
                <a:spcPts val="2395"/>
              </a:lnSpc>
            </a:pPr>
            <a:r>
              <a:rPr dirty="0" sz="2100" spc="-10">
                <a:solidFill>
                  <a:srgbClr val="FFFFFF"/>
                </a:solidFill>
                <a:latin typeface="Calibri"/>
                <a:cs typeface="Calibri"/>
              </a:rPr>
              <a:t>protection</a:t>
            </a:r>
            <a:r>
              <a:rPr dirty="0" sz="21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plan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0124" y="2595372"/>
            <a:ext cx="2560320" cy="1681480"/>
          </a:xfrm>
          <a:prstGeom prst="rect">
            <a:avLst/>
          </a:prstGeom>
          <a:solidFill>
            <a:srgbClr val="00AF50"/>
          </a:solidFill>
          <a:ln w="12191">
            <a:solidFill>
              <a:srgbClr val="FFFFFF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 marL="542290" marR="41275" indent="-304800">
              <a:lnSpc>
                <a:spcPts val="2270"/>
              </a:lnSpc>
              <a:spcBef>
                <a:spcPts val="1839"/>
              </a:spcBef>
            </a:pP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Aquatic</a:t>
            </a:r>
            <a:r>
              <a:rPr dirty="0" sz="21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15">
                <a:solidFill>
                  <a:srgbClr val="FFFFFF"/>
                </a:solidFill>
                <a:latin typeface="Calibri"/>
                <a:cs typeface="Calibri"/>
              </a:rPr>
              <a:t>environment </a:t>
            </a:r>
            <a:r>
              <a:rPr dirty="0" sz="2100" spc="-45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10">
                <a:solidFill>
                  <a:srgbClr val="FFFFFF"/>
                </a:solidFill>
                <a:latin typeface="Calibri"/>
                <a:cs typeface="Calibri"/>
              </a:rPr>
              <a:t>protection</a:t>
            </a: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 plan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0791" y="4782311"/>
            <a:ext cx="2573020" cy="1544320"/>
          </a:xfrm>
          <a:prstGeom prst="rect">
            <a:avLst/>
          </a:prstGeom>
          <a:solidFill>
            <a:srgbClr val="00AF50"/>
          </a:solidFill>
          <a:ln w="12191">
            <a:solidFill>
              <a:srgbClr val="FFFFFF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 marL="191135" marR="184785" indent="486409">
              <a:lnSpc>
                <a:spcPts val="2270"/>
              </a:lnSpc>
              <a:spcBef>
                <a:spcPts val="1305"/>
              </a:spcBef>
            </a:pPr>
            <a:r>
              <a:rPr dirty="0" sz="2100" spc="-10">
                <a:solidFill>
                  <a:srgbClr val="FFFFFF"/>
                </a:solidFill>
                <a:latin typeface="Calibri"/>
                <a:cs typeface="Calibri"/>
              </a:rPr>
              <a:t>Nature </a:t>
            </a:r>
            <a:r>
              <a:rPr dirty="0" sz="210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21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10">
                <a:solidFill>
                  <a:srgbClr val="FFFFFF"/>
                </a:solidFill>
                <a:latin typeface="Calibri"/>
                <a:cs typeface="Calibri"/>
              </a:rPr>
              <a:t>biodiversity</a:t>
            </a:r>
            <a:r>
              <a:rPr dirty="0" sz="21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20">
                <a:solidFill>
                  <a:srgbClr val="FFFFFF"/>
                </a:solidFill>
                <a:latin typeface="Calibri"/>
                <a:cs typeface="Calibri"/>
              </a:rPr>
              <a:t>strategy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29755" y="556259"/>
            <a:ext cx="2571115" cy="1544320"/>
          </a:xfrm>
          <a:prstGeom prst="rect">
            <a:avLst/>
          </a:prstGeom>
          <a:solidFill>
            <a:srgbClr val="00AF50"/>
          </a:solidFill>
          <a:ln w="12192">
            <a:solidFill>
              <a:srgbClr val="FFFFFF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 marL="889000" marR="459105" indent="-326390">
              <a:lnSpc>
                <a:spcPts val="2270"/>
              </a:lnSpc>
              <a:spcBef>
                <a:spcPts val="1365"/>
              </a:spcBef>
            </a:pPr>
            <a:r>
              <a:rPr dirty="0" sz="2100" spc="-10">
                <a:solidFill>
                  <a:srgbClr val="FFFFFF"/>
                </a:solidFill>
                <a:latin typeface="Calibri"/>
                <a:cs typeface="Calibri"/>
              </a:rPr>
              <a:t>Green</a:t>
            </a:r>
            <a:r>
              <a:rPr dirty="0" sz="21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15">
                <a:solidFill>
                  <a:srgbClr val="FFFFFF"/>
                </a:solidFill>
                <a:latin typeface="Calibri"/>
                <a:cs typeface="Calibri"/>
              </a:rPr>
              <a:t>Growth </a:t>
            </a:r>
            <a:r>
              <a:rPr dirty="0" sz="2100" spc="-45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15">
                <a:solidFill>
                  <a:srgbClr val="FFFFFF"/>
                </a:solidFill>
                <a:latin typeface="Calibri"/>
                <a:cs typeface="Calibri"/>
              </a:rPr>
              <a:t>Strategy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48044" y="2613660"/>
            <a:ext cx="2571115" cy="1633855"/>
          </a:xfrm>
          <a:prstGeom prst="rect">
            <a:avLst/>
          </a:prstGeom>
          <a:solidFill>
            <a:srgbClr val="00AF50"/>
          </a:solidFill>
          <a:ln w="12192">
            <a:solidFill>
              <a:srgbClr val="FFFFFF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 marL="323215" marR="201295" indent="-149860">
              <a:lnSpc>
                <a:spcPts val="2270"/>
              </a:lnSpc>
              <a:spcBef>
                <a:spcPts val="1885"/>
              </a:spcBef>
            </a:pPr>
            <a:r>
              <a:rPr dirty="0" sz="2100" spc="-10">
                <a:solidFill>
                  <a:srgbClr val="FFFFFF"/>
                </a:solidFill>
                <a:latin typeface="Calibri"/>
                <a:cs typeface="Calibri"/>
              </a:rPr>
              <a:t>Green </a:t>
            </a: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nation </a:t>
            </a:r>
            <a:r>
              <a:rPr dirty="0" sz="2100" spc="-15">
                <a:solidFill>
                  <a:srgbClr val="FFFFFF"/>
                </a:solidFill>
                <a:latin typeface="Calibri"/>
                <a:cs typeface="Calibri"/>
              </a:rPr>
              <a:t>export </a:t>
            </a:r>
            <a:r>
              <a:rPr dirty="0" sz="2100" spc="-45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10">
                <a:solidFill>
                  <a:srgbClr val="FFFFFF"/>
                </a:solidFill>
                <a:latin typeface="Calibri"/>
                <a:cs typeface="Calibri"/>
              </a:rPr>
              <a:t>branding</a:t>
            </a:r>
            <a:r>
              <a:rPr dirty="0" sz="21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20">
                <a:solidFill>
                  <a:srgbClr val="FFFFFF"/>
                </a:solidFill>
                <a:latin typeface="Calibri"/>
                <a:cs typeface="Calibri"/>
              </a:rPr>
              <a:t>strategy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429755" y="4764023"/>
            <a:ext cx="2571115" cy="1544320"/>
          </a:xfrm>
          <a:prstGeom prst="rect">
            <a:avLst/>
          </a:prstGeom>
          <a:solidFill>
            <a:srgbClr val="00AF50"/>
          </a:solidFill>
          <a:ln w="12192">
            <a:solidFill>
              <a:srgbClr val="FFFFFF"/>
            </a:solidFill>
          </a:ln>
        </p:spPr>
        <p:txBody>
          <a:bodyPr wrap="square" lIns="0" tIns="381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3000">
              <a:latin typeface="Times New Roman"/>
              <a:cs typeface="Times New Roman"/>
            </a:endParaRPr>
          </a:p>
          <a:p>
            <a:pPr marL="626110" marR="275590" indent="-394970">
              <a:lnSpc>
                <a:spcPts val="2270"/>
              </a:lnSpc>
            </a:pPr>
            <a:r>
              <a:rPr dirty="0" sz="2100" spc="-10">
                <a:solidFill>
                  <a:srgbClr val="FFFFFF"/>
                </a:solidFill>
                <a:latin typeface="Calibri"/>
                <a:cs typeface="Calibri"/>
              </a:rPr>
              <a:t>Rural</a:t>
            </a:r>
            <a:r>
              <a:rPr dirty="0" sz="21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10">
                <a:solidFill>
                  <a:srgbClr val="FFFFFF"/>
                </a:solidFill>
                <a:latin typeface="Calibri"/>
                <a:cs typeface="Calibri"/>
              </a:rPr>
              <a:t>development </a:t>
            </a:r>
            <a:r>
              <a:rPr dirty="0" sz="2100" spc="-45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15">
                <a:solidFill>
                  <a:srgbClr val="FFFFFF"/>
                </a:solidFill>
                <a:latin typeface="Calibri"/>
                <a:cs typeface="Calibri"/>
              </a:rPr>
              <a:t>programme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50" y="3062985"/>
            <a:ext cx="2174240" cy="1093470"/>
            <a:chOff x="-6350" y="3062985"/>
            <a:chExt cx="2174240" cy="1093470"/>
          </a:xfrm>
        </p:grpSpPr>
        <p:sp>
          <p:nvSpPr>
            <p:cNvPr id="3" name="object 3"/>
            <p:cNvSpPr/>
            <p:nvPr/>
          </p:nvSpPr>
          <p:spPr>
            <a:xfrm>
              <a:off x="0" y="3069335"/>
              <a:ext cx="2161540" cy="1080770"/>
            </a:xfrm>
            <a:custGeom>
              <a:avLst/>
              <a:gdLst/>
              <a:ahLst/>
              <a:cxnLst/>
              <a:rect l="l" t="t" r="r" b="b"/>
              <a:pathLst>
                <a:path w="2161540" h="1080770">
                  <a:moveTo>
                    <a:pt x="1620774" y="0"/>
                  </a:moveTo>
                  <a:lnTo>
                    <a:pt x="0" y="0"/>
                  </a:lnTo>
                  <a:lnTo>
                    <a:pt x="0" y="1080515"/>
                  </a:lnTo>
                  <a:lnTo>
                    <a:pt x="1620774" y="1080515"/>
                  </a:lnTo>
                  <a:lnTo>
                    <a:pt x="2161032" y="540257"/>
                  </a:lnTo>
                  <a:lnTo>
                    <a:pt x="1620774" y="0"/>
                  </a:lnTo>
                  <a:close/>
                </a:path>
              </a:pathLst>
            </a:custGeom>
            <a:solidFill>
              <a:srgbClr val="7955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3069335"/>
              <a:ext cx="2161540" cy="1080770"/>
            </a:xfrm>
            <a:custGeom>
              <a:avLst/>
              <a:gdLst/>
              <a:ahLst/>
              <a:cxnLst/>
              <a:rect l="l" t="t" r="r" b="b"/>
              <a:pathLst>
                <a:path w="2161540" h="1080770">
                  <a:moveTo>
                    <a:pt x="0" y="0"/>
                  </a:moveTo>
                  <a:lnTo>
                    <a:pt x="1620774" y="0"/>
                  </a:lnTo>
                  <a:lnTo>
                    <a:pt x="2161032" y="540257"/>
                  </a:lnTo>
                  <a:lnTo>
                    <a:pt x="1620774" y="1080515"/>
                  </a:lnTo>
                  <a:lnTo>
                    <a:pt x="0" y="1080515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556361" y="3452621"/>
            <a:ext cx="7753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30">
                <a:solidFill>
                  <a:srgbClr val="FFFFFF"/>
                </a:solidFill>
                <a:latin typeface="Rockwell"/>
                <a:cs typeface="Rockwell"/>
              </a:rPr>
              <a:t>Farmer</a:t>
            </a:r>
            <a:endParaRPr sz="1800">
              <a:latin typeface="Rockwell"/>
              <a:cs typeface="Rockwel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189733" y="3137661"/>
            <a:ext cx="2460625" cy="941069"/>
            <a:chOff x="2189733" y="3137661"/>
            <a:chExt cx="2460625" cy="941069"/>
          </a:xfrm>
        </p:grpSpPr>
        <p:sp>
          <p:nvSpPr>
            <p:cNvPr id="7" name="object 7"/>
            <p:cNvSpPr/>
            <p:nvPr/>
          </p:nvSpPr>
          <p:spPr>
            <a:xfrm>
              <a:off x="2196083" y="3144011"/>
              <a:ext cx="2447925" cy="928369"/>
            </a:xfrm>
            <a:custGeom>
              <a:avLst/>
              <a:gdLst/>
              <a:ahLst/>
              <a:cxnLst/>
              <a:rect l="l" t="t" r="r" b="b"/>
              <a:pathLst>
                <a:path w="2447925" h="928370">
                  <a:moveTo>
                    <a:pt x="1983486" y="0"/>
                  </a:moveTo>
                  <a:lnTo>
                    <a:pt x="0" y="0"/>
                  </a:lnTo>
                  <a:lnTo>
                    <a:pt x="464058" y="464057"/>
                  </a:lnTo>
                  <a:lnTo>
                    <a:pt x="0" y="928115"/>
                  </a:lnTo>
                  <a:lnTo>
                    <a:pt x="1983486" y="928115"/>
                  </a:lnTo>
                  <a:lnTo>
                    <a:pt x="2447544" y="464057"/>
                  </a:lnTo>
                  <a:lnTo>
                    <a:pt x="1983486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196083" y="3144011"/>
              <a:ext cx="2447925" cy="928369"/>
            </a:xfrm>
            <a:custGeom>
              <a:avLst/>
              <a:gdLst/>
              <a:ahLst/>
              <a:cxnLst/>
              <a:rect l="l" t="t" r="r" b="b"/>
              <a:pathLst>
                <a:path w="2447925" h="928370">
                  <a:moveTo>
                    <a:pt x="0" y="0"/>
                  </a:moveTo>
                  <a:lnTo>
                    <a:pt x="1983486" y="0"/>
                  </a:lnTo>
                  <a:lnTo>
                    <a:pt x="2447544" y="464057"/>
                  </a:lnTo>
                  <a:lnTo>
                    <a:pt x="1983486" y="928115"/>
                  </a:lnTo>
                  <a:lnTo>
                    <a:pt x="0" y="928115"/>
                  </a:lnTo>
                  <a:lnTo>
                    <a:pt x="464058" y="464057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2924048" y="3450412"/>
            <a:ext cx="991869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>
                <a:solidFill>
                  <a:srgbClr val="FFFFFF"/>
                </a:solidFill>
                <a:latin typeface="Rockwell"/>
                <a:cs typeface="Rockwell"/>
              </a:rPr>
              <a:t>Producer</a:t>
            </a:r>
            <a:endParaRPr sz="1800">
              <a:latin typeface="Rockwell"/>
              <a:cs typeface="Rockwel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420870" y="3134614"/>
            <a:ext cx="2533650" cy="942340"/>
            <a:chOff x="4420870" y="3134614"/>
            <a:chExt cx="2533650" cy="942340"/>
          </a:xfrm>
        </p:grpSpPr>
        <p:sp>
          <p:nvSpPr>
            <p:cNvPr id="11" name="object 11"/>
            <p:cNvSpPr/>
            <p:nvPr/>
          </p:nvSpPr>
          <p:spPr>
            <a:xfrm>
              <a:off x="4427220" y="3140964"/>
              <a:ext cx="2520950" cy="929640"/>
            </a:xfrm>
            <a:custGeom>
              <a:avLst/>
              <a:gdLst/>
              <a:ahLst/>
              <a:cxnLst/>
              <a:rect l="l" t="t" r="r" b="b"/>
              <a:pathLst>
                <a:path w="2520950" h="929639">
                  <a:moveTo>
                    <a:pt x="2055876" y="0"/>
                  </a:moveTo>
                  <a:lnTo>
                    <a:pt x="0" y="0"/>
                  </a:lnTo>
                  <a:lnTo>
                    <a:pt x="464819" y="464820"/>
                  </a:lnTo>
                  <a:lnTo>
                    <a:pt x="0" y="929640"/>
                  </a:lnTo>
                  <a:lnTo>
                    <a:pt x="2055876" y="929640"/>
                  </a:lnTo>
                  <a:lnTo>
                    <a:pt x="2520696" y="464820"/>
                  </a:lnTo>
                  <a:lnTo>
                    <a:pt x="2055876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427220" y="3140964"/>
              <a:ext cx="2520950" cy="929640"/>
            </a:xfrm>
            <a:custGeom>
              <a:avLst/>
              <a:gdLst/>
              <a:ahLst/>
              <a:cxnLst/>
              <a:rect l="l" t="t" r="r" b="b"/>
              <a:pathLst>
                <a:path w="2520950" h="929639">
                  <a:moveTo>
                    <a:pt x="0" y="0"/>
                  </a:moveTo>
                  <a:lnTo>
                    <a:pt x="2055876" y="0"/>
                  </a:lnTo>
                  <a:lnTo>
                    <a:pt x="2520696" y="464820"/>
                  </a:lnTo>
                  <a:lnTo>
                    <a:pt x="2055876" y="929640"/>
                  </a:lnTo>
                  <a:lnTo>
                    <a:pt x="0" y="929640"/>
                  </a:lnTo>
                  <a:lnTo>
                    <a:pt x="464819" y="464820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5206746" y="3312033"/>
            <a:ext cx="96266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94945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FFFFFF"/>
                </a:solidFill>
                <a:latin typeface="Rockwell"/>
                <a:cs typeface="Rockwell"/>
              </a:rPr>
              <a:t>Sales </a:t>
            </a:r>
            <a:r>
              <a:rPr dirty="0" sz="1800" spc="5">
                <a:solidFill>
                  <a:srgbClr val="FFFFFF"/>
                </a:solidFill>
                <a:latin typeface="Rockwell"/>
                <a:cs typeface="Rockwell"/>
              </a:rPr>
              <a:t> </a:t>
            </a:r>
            <a:r>
              <a:rPr dirty="0" sz="1800">
                <a:solidFill>
                  <a:srgbClr val="FFFFFF"/>
                </a:solidFill>
                <a:latin typeface="Rockwell"/>
                <a:cs typeface="Rockwell"/>
              </a:rPr>
              <a:t>channe</a:t>
            </a:r>
            <a:r>
              <a:rPr dirty="0" sz="1800" spc="5">
                <a:solidFill>
                  <a:srgbClr val="FFFFFF"/>
                </a:solidFill>
                <a:latin typeface="Rockwell"/>
                <a:cs typeface="Rockwell"/>
              </a:rPr>
              <a:t>l</a:t>
            </a:r>
            <a:r>
              <a:rPr dirty="0" sz="1800">
                <a:solidFill>
                  <a:srgbClr val="FFFFFF"/>
                </a:solidFill>
                <a:latin typeface="Rockwell"/>
                <a:cs typeface="Rockwell"/>
              </a:rPr>
              <a:t>s</a:t>
            </a:r>
            <a:endParaRPr sz="1800">
              <a:latin typeface="Rockwell"/>
              <a:cs typeface="Rockwel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637019" y="3137916"/>
            <a:ext cx="2513330" cy="940435"/>
            <a:chOff x="6637019" y="3137916"/>
            <a:chExt cx="2513330" cy="940435"/>
          </a:xfrm>
        </p:grpSpPr>
        <p:sp>
          <p:nvSpPr>
            <p:cNvPr id="15" name="object 15"/>
            <p:cNvSpPr/>
            <p:nvPr/>
          </p:nvSpPr>
          <p:spPr>
            <a:xfrm>
              <a:off x="6643115" y="3144012"/>
              <a:ext cx="2501265" cy="928369"/>
            </a:xfrm>
            <a:custGeom>
              <a:avLst/>
              <a:gdLst/>
              <a:ahLst/>
              <a:cxnLst/>
              <a:rect l="l" t="t" r="r" b="b"/>
              <a:pathLst>
                <a:path w="2501265" h="928370">
                  <a:moveTo>
                    <a:pt x="2036826" y="0"/>
                  </a:moveTo>
                  <a:lnTo>
                    <a:pt x="0" y="0"/>
                  </a:lnTo>
                  <a:lnTo>
                    <a:pt x="464057" y="464057"/>
                  </a:lnTo>
                  <a:lnTo>
                    <a:pt x="0" y="928115"/>
                  </a:lnTo>
                  <a:lnTo>
                    <a:pt x="2036826" y="928115"/>
                  </a:lnTo>
                  <a:lnTo>
                    <a:pt x="2500883" y="464057"/>
                  </a:lnTo>
                  <a:lnTo>
                    <a:pt x="2036826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6643115" y="3144012"/>
              <a:ext cx="2501265" cy="928369"/>
            </a:xfrm>
            <a:custGeom>
              <a:avLst/>
              <a:gdLst/>
              <a:ahLst/>
              <a:cxnLst/>
              <a:rect l="l" t="t" r="r" b="b"/>
              <a:pathLst>
                <a:path w="2501265" h="928370">
                  <a:moveTo>
                    <a:pt x="0" y="0"/>
                  </a:moveTo>
                  <a:lnTo>
                    <a:pt x="2036826" y="0"/>
                  </a:lnTo>
                  <a:lnTo>
                    <a:pt x="2500883" y="464057"/>
                  </a:lnTo>
                  <a:lnTo>
                    <a:pt x="2036826" y="928115"/>
                  </a:lnTo>
                  <a:lnTo>
                    <a:pt x="0" y="928115"/>
                  </a:lnTo>
                  <a:lnTo>
                    <a:pt x="464057" y="464057"/>
                  </a:lnTo>
                  <a:lnTo>
                    <a:pt x="0" y="0"/>
                  </a:lnTo>
                  <a:close/>
                </a:path>
              </a:pathLst>
            </a:custGeom>
            <a:ln w="12191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/>
          <p:nvPr/>
        </p:nvSpPr>
        <p:spPr>
          <a:xfrm>
            <a:off x="7362190" y="3450412"/>
            <a:ext cx="1064260" cy="300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Rockwell"/>
                <a:cs typeface="Rockwell"/>
              </a:rPr>
              <a:t>consumer</a:t>
            </a:r>
            <a:endParaRPr sz="1800">
              <a:latin typeface="Rockwell"/>
              <a:cs typeface="Rockwel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39190" y="4185665"/>
            <a:ext cx="6671309" cy="635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b="1">
                <a:latin typeface="Rockwell"/>
                <a:cs typeface="Rockwell"/>
              </a:rPr>
              <a:t>Our</a:t>
            </a:r>
            <a:r>
              <a:rPr dirty="0" sz="2000" spc="-5" b="1">
                <a:latin typeface="Rockwell"/>
                <a:cs typeface="Rockwell"/>
              </a:rPr>
              <a:t> organic</a:t>
            </a:r>
            <a:r>
              <a:rPr dirty="0" sz="2000" spc="-10" b="1">
                <a:latin typeface="Rockwell"/>
                <a:cs typeface="Rockwell"/>
              </a:rPr>
              <a:t> </a:t>
            </a:r>
            <a:r>
              <a:rPr dirty="0" sz="2000" b="1">
                <a:latin typeface="Rockwell"/>
                <a:cs typeface="Rockwell"/>
              </a:rPr>
              <a:t>sector</a:t>
            </a:r>
            <a:r>
              <a:rPr dirty="0" sz="2000" spc="-10" b="1">
                <a:latin typeface="Rockwell"/>
                <a:cs typeface="Rockwell"/>
              </a:rPr>
              <a:t> </a:t>
            </a:r>
            <a:r>
              <a:rPr dirty="0" sz="2000" spc="-5" b="1">
                <a:latin typeface="Rockwell"/>
                <a:cs typeface="Rockwell"/>
              </a:rPr>
              <a:t>strategy</a:t>
            </a:r>
            <a:r>
              <a:rPr dirty="0" sz="2000" spc="5" b="1">
                <a:latin typeface="Rockwell"/>
                <a:cs typeface="Rockwell"/>
              </a:rPr>
              <a:t> </a:t>
            </a:r>
            <a:r>
              <a:rPr dirty="0" sz="2000" b="1">
                <a:latin typeface="Rockwell"/>
                <a:cs typeface="Rockwell"/>
              </a:rPr>
              <a:t>became:</a:t>
            </a:r>
            <a:endParaRPr sz="2000">
              <a:latin typeface="Rockwell"/>
              <a:cs typeface="Rockwell"/>
            </a:endParaRPr>
          </a:p>
          <a:p>
            <a:pPr marL="48895">
              <a:lnSpc>
                <a:spcPct val="100000"/>
              </a:lnSpc>
            </a:pPr>
            <a:r>
              <a:rPr dirty="0" sz="2000" b="1">
                <a:latin typeface="Rockwell"/>
                <a:cs typeface="Rockwell"/>
              </a:rPr>
              <a:t>The</a:t>
            </a:r>
            <a:r>
              <a:rPr dirty="0" sz="2000" spc="-10" b="1">
                <a:latin typeface="Rockwell"/>
                <a:cs typeface="Rockwell"/>
              </a:rPr>
              <a:t> </a:t>
            </a:r>
            <a:r>
              <a:rPr dirty="0" sz="2000" b="1">
                <a:latin typeface="Rockwell"/>
                <a:cs typeface="Rockwell"/>
              </a:rPr>
              <a:t>Organic</a:t>
            </a:r>
            <a:r>
              <a:rPr dirty="0" sz="2000" spc="-15" b="1">
                <a:latin typeface="Rockwell"/>
                <a:cs typeface="Rockwell"/>
              </a:rPr>
              <a:t> </a:t>
            </a:r>
            <a:r>
              <a:rPr dirty="0" sz="2000" b="1">
                <a:latin typeface="Rockwell"/>
                <a:cs typeface="Rockwell"/>
              </a:rPr>
              <a:t>Sector</a:t>
            </a:r>
            <a:r>
              <a:rPr dirty="0" sz="2000" spc="-15" b="1">
                <a:latin typeface="Rockwell"/>
                <a:cs typeface="Rockwell"/>
              </a:rPr>
              <a:t> </a:t>
            </a:r>
            <a:r>
              <a:rPr dirty="0" sz="2000" spc="-5" b="1">
                <a:latin typeface="Rockwell"/>
                <a:cs typeface="Rockwell"/>
              </a:rPr>
              <a:t>Development</a:t>
            </a:r>
            <a:r>
              <a:rPr dirty="0" sz="2000" spc="-25" b="1">
                <a:latin typeface="Rockwell"/>
                <a:cs typeface="Rockwell"/>
              </a:rPr>
              <a:t> </a:t>
            </a:r>
            <a:r>
              <a:rPr dirty="0" sz="2000" b="1">
                <a:latin typeface="Rockwell"/>
                <a:cs typeface="Rockwell"/>
              </a:rPr>
              <a:t>Scheme</a:t>
            </a:r>
            <a:r>
              <a:rPr dirty="0" sz="2000" spc="-30" b="1">
                <a:latin typeface="Rockwell"/>
                <a:cs typeface="Rockwell"/>
              </a:rPr>
              <a:t> </a:t>
            </a:r>
            <a:r>
              <a:rPr dirty="0" sz="2000" b="1">
                <a:latin typeface="Rockwell"/>
                <a:cs typeface="Rockwell"/>
              </a:rPr>
              <a:t>under</a:t>
            </a:r>
            <a:r>
              <a:rPr dirty="0" sz="2000" spc="-5" b="1">
                <a:latin typeface="Rockwell"/>
                <a:cs typeface="Rockwell"/>
              </a:rPr>
              <a:t> </a:t>
            </a:r>
            <a:r>
              <a:rPr dirty="0" sz="2000" b="1">
                <a:latin typeface="Rockwell"/>
                <a:cs typeface="Rockwell"/>
              </a:rPr>
              <a:t>RDP</a:t>
            </a:r>
            <a:endParaRPr sz="2000">
              <a:latin typeface="Rockwell"/>
              <a:cs typeface="Rockwell"/>
            </a:endParaRPr>
          </a:p>
        </p:txBody>
      </p:sp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6405"/>
            <a:ext cx="1834895" cy="2058822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78739" y="2302509"/>
            <a:ext cx="202247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latin typeface="Arial"/>
                <a:cs typeface="Arial"/>
              </a:rPr>
              <a:t>A</a:t>
            </a:r>
            <a:r>
              <a:rPr dirty="0" sz="2400" spc="-15">
                <a:latin typeface="Arial"/>
                <a:cs typeface="Arial"/>
              </a:rPr>
              <a:t>d</a:t>
            </a:r>
            <a:r>
              <a:rPr dirty="0" sz="2400" spc="-5">
                <a:latin typeface="Arial"/>
                <a:cs typeface="Arial"/>
              </a:rPr>
              <a:t>vic</a:t>
            </a:r>
            <a:r>
              <a:rPr dirty="0" sz="2400" spc="-10">
                <a:latin typeface="Arial"/>
                <a:cs typeface="Arial"/>
              </a:rPr>
              <a:t>e</a:t>
            </a:r>
            <a:r>
              <a:rPr dirty="0" sz="2400">
                <a:latin typeface="Arial"/>
                <a:cs typeface="Arial"/>
              </a:rPr>
              <a:t>/</a:t>
            </a:r>
            <a:r>
              <a:rPr dirty="0" sz="2400">
                <a:latin typeface="Arial"/>
                <a:cs typeface="Arial"/>
              </a:rPr>
              <a:t>t</a:t>
            </a:r>
            <a:r>
              <a:rPr dirty="0" sz="2400" spc="5">
                <a:latin typeface="Arial"/>
                <a:cs typeface="Arial"/>
              </a:rPr>
              <a:t>r</a:t>
            </a:r>
            <a:r>
              <a:rPr dirty="0" sz="2400" spc="-5">
                <a:latin typeface="Arial"/>
                <a:cs typeface="Arial"/>
              </a:rPr>
              <a:t>a</a:t>
            </a:r>
            <a:r>
              <a:rPr dirty="0" sz="2400" spc="-15">
                <a:latin typeface="Arial"/>
                <a:cs typeface="Arial"/>
              </a:rPr>
              <a:t>i</a:t>
            </a:r>
            <a:r>
              <a:rPr dirty="0" sz="2400" spc="-5">
                <a:latin typeface="Arial"/>
                <a:cs typeface="Arial"/>
              </a:rPr>
              <a:t>n</a:t>
            </a:r>
            <a:r>
              <a:rPr dirty="0" sz="2400" spc="-15">
                <a:latin typeface="Arial"/>
                <a:cs typeface="Arial"/>
              </a:rPr>
              <a:t>i</a:t>
            </a:r>
            <a:r>
              <a:rPr dirty="0" sz="2400" spc="-5">
                <a:latin typeface="Arial"/>
                <a:cs typeface="Arial"/>
              </a:rPr>
              <a:t>ng  </a:t>
            </a:r>
            <a:r>
              <a:rPr dirty="0" sz="2400">
                <a:latin typeface="Arial"/>
                <a:cs typeface="Arial"/>
              </a:rPr>
              <a:t>Investment</a:t>
            </a:r>
            <a:endParaRPr sz="2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465070" y="2230882"/>
            <a:ext cx="1651635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5">
                <a:latin typeface="Arial"/>
                <a:cs typeface="Arial"/>
              </a:rPr>
              <a:t>Product</a:t>
            </a:r>
            <a:r>
              <a:rPr dirty="0" sz="2400" spc="-5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dev </a:t>
            </a:r>
            <a:r>
              <a:rPr dirty="0" sz="2400" spc="-655">
                <a:latin typeface="Arial"/>
                <a:cs typeface="Arial"/>
              </a:rPr>
              <a:t> </a:t>
            </a:r>
            <a:r>
              <a:rPr dirty="0" sz="2400" spc="-5">
                <a:latin typeface="Arial"/>
                <a:cs typeface="Arial"/>
              </a:rPr>
              <a:t>New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crops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22" name="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37176" y="4863084"/>
            <a:ext cx="3044952" cy="1799843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4795773" y="646302"/>
            <a:ext cx="1769110" cy="24650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220345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latin typeface="Arial"/>
                <a:cs typeface="Arial"/>
              </a:rPr>
              <a:t>RDP: Market </a:t>
            </a:r>
            <a:r>
              <a:rPr dirty="0" sz="2000" spc="-5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development</a:t>
            </a:r>
            <a:r>
              <a:rPr dirty="0" sz="2000">
                <a:latin typeface="Arial"/>
                <a:cs typeface="Arial"/>
              </a:rPr>
              <a:t>!</a:t>
            </a:r>
            <a:endParaRPr sz="2000">
              <a:latin typeface="Arial"/>
              <a:cs typeface="Arial"/>
            </a:endParaRPr>
          </a:p>
          <a:p>
            <a:pPr marL="170815" indent="-158750">
              <a:lnSpc>
                <a:spcPct val="100000"/>
              </a:lnSpc>
              <a:buChar char="•"/>
              <a:tabLst>
                <a:tab pos="171450" algn="l"/>
              </a:tabLst>
            </a:pPr>
            <a:r>
              <a:rPr dirty="0" sz="2000" spc="-10">
                <a:latin typeface="Arial"/>
                <a:cs typeface="Arial"/>
              </a:rPr>
              <a:t>S</a:t>
            </a:r>
            <a:r>
              <a:rPr dirty="0" sz="2000">
                <a:latin typeface="Arial"/>
                <a:cs typeface="Arial"/>
              </a:rPr>
              <a:t>upermar</a:t>
            </a:r>
            <a:r>
              <a:rPr dirty="0" sz="2000" spc="-10">
                <a:latin typeface="Arial"/>
                <a:cs typeface="Arial"/>
              </a:rPr>
              <a:t>k</a:t>
            </a:r>
            <a:r>
              <a:rPr dirty="0" sz="2000">
                <a:latin typeface="Arial"/>
                <a:cs typeface="Arial"/>
              </a:rPr>
              <a:t>ets</a:t>
            </a:r>
            <a:endParaRPr sz="2000">
              <a:latin typeface="Arial"/>
              <a:cs typeface="Arial"/>
            </a:endParaRPr>
          </a:p>
          <a:p>
            <a:pPr marL="170815" indent="-158750">
              <a:lnSpc>
                <a:spcPct val="100000"/>
              </a:lnSpc>
              <a:buChar char="•"/>
              <a:tabLst>
                <a:tab pos="171450" algn="l"/>
              </a:tabLst>
            </a:pPr>
            <a:r>
              <a:rPr dirty="0" sz="2000">
                <a:latin typeface="Arial"/>
                <a:cs typeface="Arial"/>
              </a:rPr>
              <a:t>Food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service</a:t>
            </a:r>
            <a:endParaRPr sz="2000">
              <a:latin typeface="Arial"/>
              <a:cs typeface="Arial"/>
            </a:endParaRPr>
          </a:p>
          <a:p>
            <a:pPr marL="170815" indent="-158750">
              <a:lnSpc>
                <a:spcPct val="100000"/>
              </a:lnSpc>
              <a:buChar char="•"/>
              <a:tabLst>
                <a:tab pos="171450" algn="l"/>
              </a:tabLst>
            </a:pPr>
            <a:r>
              <a:rPr dirty="0" sz="2000">
                <a:latin typeface="Arial"/>
                <a:cs typeface="Arial"/>
              </a:rPr>
              <a:t>Export</a:t>
            </a:r>
            <a:endParaRPr sz="2000">
              <a:latin typeface="Arial"/>
              <a:cs typeface="Arial"/>
            </a:endParaRPr>
          </a:p>
          <a:p>
            <a:pPr marL="170815" indent="-158750">
              <a:lnSpc>
                <a:spcPct val="100000"/>
              </a:lnSpc>
              <a:buChar char="•"/>
              <a:tabLst>
                <a:tab pos="171450" algn="l"/>
              </a:tabLst>
            </a:pPr>
            <a:r>
              <a:rPr dirty="0" sz="2000">
                <a:latin typeface="Arial"/>
                <a:cs typeface="Arial"/>
              </a:rPr>
              <a:t>Local</a:t>
            </a:r>
            <a:r>
              <a:rPr dirty="0" sz="2000" spc="-8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markets</a:t>
            </a:r>
            <a:endParaRPr sz="2000">
              <a:latin typeface="Arial"/>
              <a:cs typeface="Arial"/>
            </a:endParaRPr>
          </a:p>
          <a:p>
            <a:pPr marL="170815" indent="-158750">
              <a:lnSpc>
                <a:spcPct val="100000"/>
              </a:lnSpc>
              <a:buChar char="•"/>
              <a:tabLst>
                <a:tab pos="171450" algn="l"/>
              </a:tabLst>
            </a:pPr>
            <a:r>
              <a:rPr dirty="0" sz="2000">
                <a:latin typeface="Arial"/>
                <a:cs typeface="Arial"/>
              </a:rPr>
              <a:t>Consumer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000">
                <a:latin typeface="Arial"/>
                <a:cs typeface="Arial"/>
              </a:rPr>
              <a:t>awareness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24" name="object 2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10967" y="4869179"/>
            <a:ext cx="1513332" cy="1988817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32660" y="0"/>
            <a:ext cx="1871472" cy="2240279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25411" y="149352"/>
            <a:ext cx="2337816" cy="2538984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52984" y="4948428"/>
            <a:ext cx="1905000" cy="19095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542" y="465581"/>
            <a:ext cx="582041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" b="0">
                <a:latin typeface="Calibri Light"/>
                <a:cs typeface="Calibri Light"/>
              </a:rPr>
              <a:t>Danish</a:t>
            </a:r>
            <a:r>
              <a:rPr dirty="0" sz="4000" spc="-10" b="0">
                <a:latin typeface="Calibri Light"/>
                <a:cs typeface="Calibri Light"/>
              </a:rPr>
              <a:t> </a:t>
            </a:r>
            <a:r>
              <a:rPr dirty="0" sz="4000" spc="-25" b="0">
                <a:latin typeface="Calibri Light"/>
                <a:cs typeface="Calibri Light"/>
              </a:rPr>
              <a:t>Organic</a:t>
            </a:r>
            <a:r>
              <a:rPr dirty="0" sz="4000" spc="-5" b="0">
                <a:latin typeface="Calibri Light"/>
                <a:cs typeface="Calibri Light"/>
              </a:rPr>
              <a:t> </a:t>
            </a:r>
            <a:r>
              <a:rPr dirty="0" sz="4000" spc="-10" b="0">
                <a:latin typeface="Calibri Light"/>
                <a:cs typeface="Calibri Light"/>
              </a:rPr>
              <a:t>Action </a:t>
            </a:r>
            <a:r>
              <a:rPr dirty="0" sz="4000" spc="-5" b="0">
                <a:latin typeface="Calibri Light"/>
                <a:cs typeface="Calibri Light"/>
              </a:rPr>
              <a:t>Plans:</a:t>
            </a:r>
            <a:endParaRPr sz="40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7542" y="1712191"/>
            <a:ext cx="6550659" cy="24428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60375" marR="349885" indent="-448309">
              <a:lnSpc>
                <a:spcPct val="121900"/>
              </a:lnSpc>
              <a:spcBef>
                <a:spcPts val="95"/>
              </a:spcBef>
            </a:pPr>
            <a:r>
              <a:rPr dirty="0" sz="2600">
                <a:latin typeface="Calibri"/>
                <a:cs typeface="Calibri"/>
              </a:rPr>
              <a:t>1987</a:t>
            </a:r>
            <a:r>
              <a:rPr dirty="0" sz="2600" spc="-40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(Organic</a:t>
            </a:r>
            <a:r>
              <a:rPr dirty="0" sz="2600" spc="-5">
                <a:latin typeface="Calibri"/>
                <a:cs typeface="Calibri"/>
              </a:rPr>
              <a:t> </a:t>
            </a:r>
            <a:r>
              <a:rPr dirty="0" sz="2600" spc="-60">
                <a:latin typeface="Calibri"/>
                <a:cs typeface="Calibri"/>
              </a:rPr>
              <a:t>law,</a:t>
            </a:r>
            <a:r>
              <a:rPr dirty="0" sz="2600" spc="5">
                <a:latin typeface="Calibri"/>
                <a:cs typeface="Calibri"/>
              </a:rPr>
              <a:t> </a:t>
            </a:r>
            <a:r>
              <a:rPr dirty="0" sz="2600" spc="-15">
                <a:latin typeface="Calibri"/>
                <a:cs typeface="Calibri"/>
              </a:rPr>
              <a:t>standards/logo,</a:t>
            </a:r>
            <a:r>
              <a:rPr dirty="0" sz="2600" spc="-25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council) </a:t>
            </a:r>
            <a:r>
              <a:rPr dirty="0" sz="2600">
                <a:latin typeface="Calibri"/>
                <a:cs typeface="Calibri"/>
              </a:rPr>
              <a:t> 1995</a:t>
            </a:r>
            <a:r>
              <a:rPr dirty="0" sz="2600" spc="-4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(Primary</a:t>
            </a:r>
            <a:r>
              <a:rPr dirty="0" sz="2600" spc="-15">
                <a:latin typeface="Calibri"/>
                <a:cs typeface="Calibri"/>
              </a:rPr>
              <a:t> focus:</a:t>
            </a:r>
            <a:r>
              <a:rPr dirty="0" sz="2600" spc="-5">
                <a:latin typeface="Calibri"/>
                <a:cs typeface="Calibri"/>
              </a:rPr>
              <a:t> production,</a:t>
            </a:r>
            <a:r>
              <a:rPr dirty="0" sz="2600" spc="-15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research)</a:t>
            </a:r>
            <a:endParaRPr sz="2600">
              <a:latin typeface="Calibri"/>
              <a:cs typeface="Calibri"/>
            </a:endParaRPr>
          </a:p>
          <a:p>
            <a:pPr marL="1654175" marR="207645" indent="-598170">
              <a:lnSpc>
                <a:spcPct val="121900"/>
              </a:lnSpc>
              <a:spcBef>
                <a:spcPts val="15"/>
              </a:spcBef>
              <a:tabLst>
                <a:tab pos="1873250" algn="l"/>
              </a:tabLst>
            </a:pPr>
            <a:r>
              <a:rPr dirty="0" sz="2600">
                <a:latin typeface="Calibri"/>
                <a:cs typeface="Calibri"/>
              </a:rPr>
              <a:t>1999	(Primary </a:t>
            </a:r>
            <a:r>
              <a:rPr dirty="0" sz="2600" spc="-15">
                <a:latin typeface="Calibri"/>
                <a:cs typeface="Calibri"/>
              </a:rPr>
              <a:t>focus: market, </a:t>
            </a:r>
            <a:r>
              <a:rPr dirty="0" sz="2600" spc="-10">
                <a:latin typeface="Calibri"/>
                <a:cs typeface="Calibri"/>
              </a:rPr>
              <a:t>research) </a:t>
            </a:r>
            <a:r>
              <a:rPr dirty="0" sz="2600" spc="-57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2008</a:t>
            </a:r>
            <a:r>
              <a:rPr dirty="0" sz="2600" spc="-30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(Research-based</a:t>
            </a:r>
            <a:r>
              <a:rPr dirty="0" sz="2600" spc="-40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plan/vision)</a:t>
            </a:r>
            <a:endParaRPr sz="2600">
              <a:latin typeface="Calibri"/>
              <a:cs typeface="Calibri"/>
            </a:endParaRPr>
          </a:p>
          <a:p>
            <a:pPr marL="2176780">
              <a:lnSpc>
                <a:spcPct val="100000"/>
              </a:lnSpc>
              <a:spcBef>
                <a:spcPts val="685"/>
              </a:spcBef>
            </a:pPr>
            <a:r>
              <a:rPr dirty="0" sz="2600">
                <a:latin typeface="Calibri"/>
                <a:cs typeface="Calibri"/>
              </a:rPr>
              <a:t>2011</a:t>
            </a:r>
            <a:r>
              <a:rPr dirty="0" sz="2600" spc="-40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x2</a:t>
            </a:r>
            <a:r>
              <a:rPr dirty="0" sz="2600" spc="-15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(Export,</a:t>
            </a:r>
            <a:r>
              <a:rPr dirty="0" sz="2600">
                <a:latin typeface="Calibri"/>
                <a:cs typeface="Calibri"/>
              </a:rPr>
              <a:t> Public</a:t>
            </a:r>
            <a:r>
              <a:rPr dirty="0" sz="2600" spc="-40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kitchens)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63290" y="4242689"/>
            <a:ext cx="3622040" cy="40386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025"/>
              </a:lnSpc>
            </a:pPr>
            <a:r>
              <a:rPr dirty="0" sz="2600">
                <a:latin typeface="Calibri"/>
                <a:cs typeface="Calibri"/>
              </a:rPr>
              <a:t>2012</a:t>
            </a:r>
            <a:r>
              <a:rPr dirty="0" sz="2600" spc="-50">
                <a:latin typeface="Calibri"/>
                <a:cs typeface="Calibri"/>
              </a:rPr>
              <a:t> </a:t>
            </a:r>
            <a:r>
              <a:rPr dirty="0" sz="2600" spc="-65">
                <a:latin typeface="Calibri"/>
                <a:cs typeface="Calibri"/>
              </a:rPr>
              <a:t>(RDP,</a:t>
            </a:r>
            <a:r>
              <a:rPr dirty="0" sz="2600" spc="-3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Public</a:t>
            </a:r>
            <a:r>
              <a:rPr dirty="0" sz="2600" spc="-35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kitchens)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02785" y="4725796"/>
            <a:ext cx="4378960" cy="40386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025"/>
              </a:lnSpc>
            </a:pPr>
            <a:r>
              <a:rPr dirty="0" sz="2600">
                <a:latin typeface="Calibri"/>
                <a:cs typeface="Calibri"/>
              </a:rPr>
              <a:t>2015</a:t>
            </a:r>
            <a:r>
              <a:rPr dirty="0" sz="2600" spc="-5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(Embedding,</a:t>
            </a:r>
            <a:r>
              <a:rPr dirty="0" sz="2600" spc="-5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kitchens,RDP)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87" y="5010658"/>
            <a:ext cx="9114155" cy="1165225"/>
          </a:xfrm>
          <a:prstGeom prst="rect">
            <a:avLst/>
          </a:prstGeom>
        </p:spPr>
        <p:txBody>
          <a:bodyPr wrap="square" lIns="0" tIns="186055" rIns="0" bIns="0" rtlCol="0" vert="horz">
            <a:spAutoFit/>
          </a:bodyPr>
          <a:lstStyle/>
          <a:p>
            <a:pPr marL="4590415">
              <a:lnSpc>
                <a:spcPct val="100000"/>
              </a:lnSpc>
              <a:spcBef>
                <a:spcPts val="1465"/>
              </a:spcBef>
            </a:pPr>
            <a:r>
              <a:rPr dirty="0" sz="2600">
                <a:latin typeface="Calibri"/>
                <a:cs typeface="Calibri"/>
              </a:rPr>
              <a:t>2017</a:t>
            </a:r>
            <a:r>
              <a:rPr dirty="0" sz="2600" spc="-55">
                <a:latin typeface="Calibri"/>
                <a:cs typeface="Calibri"/>
              </a:rPr>
              <a:t> </a:t>
            </a:r>
            <a:r>
              <a:rPr dirty="0" sz="2600" spc="-5">
                <a:latin typeface="Calibri"/>
                <a:cs typeface="Calibri"/>
              </a:rPr>
              <a:t>(All</a:t>
            </a:r>
            <a:r>
              <a:rPr dirty="0" sz="2600" spc="-30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fronts)</a:t>
            </a:r>
            <a:endParaRPr sz="26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  <a:spcBef>
                <a:spcPts val="1365"/>
              </a:spcBef>
            </a:pPr>
            <a:r>
              <a:rPr dirty="0" sz="2000" spc="-210">
                <a:latin typeface="Calibri"/>
                <a:cs typeface="Calibri"/>
              </a:rPr>
              <a:t>………………………………………………………………………………</a:t>
            </a:r>
            <a:r>
              <a:rPr dirty="0" baseline="13888" sz="3900" spc="-315">
                <a:latin typeface="Calibri"/>
                <a:cs typeface="Calibri"/>
              </a:rPr>
              <a:t>2</a:t>
            </a:r>
            <a:r>
              <a:rPr dirty="0" sz="2000" spc="-210">
                <a:latin typeface="Calibri"/>
                <a:cs typeface="Calibri"/>
              </a:rPr>
              <a:t>…</a:t>
            </a:r>
            <a:r>
              <a:rPr dirty="0" baseline="13888" sz="3900" spc="-315">
                <a:latin typeface="Calibri"/>
                <a:cs typeface="Calibri"/>
              </a:rPr>
              <a:t>0</a:t>
            </a:r>
            <a:r>
              <a:rPr dirty="0" sz="2000" spc="-210">
                <a:latin typeface="Calibri"/>
                <a:cs typeface="Calibri"/>
              </a:rPr>
              <a:t>…</a:t>
            </a:r>
            <a:r>
              <a:rPr dirty="0" baseline="13888" sz="3900" spc="-315">
                <a:latin typeface="Calibri"/>
                <a:cs typeface="Calibri"/>
              </a:rPr>
              <a:t>1</a:t>
            </a:r>
            <a:r>
              <a:rPr dirty="0" sz="2000" spc="-210">
                <a:latin typeface="Calibri"/>
                <a:cs typeface="Calibri"/>
              </a:rPr>
              <a:t>…</a:t>
            </a:r>
            <a:r>
              <a:rPr dirty="0" baseline="13888" sz="3900" spc="-315">
                <a:latin typeface="Calibri"/>
                <a:cs typeface="Calibri"/>
              </a:rPr>
              <a:t>8</a:t>
            </a:r>
            <a:r>
              <a:rPr dirty="0" sz="2000" spc="-210">
                <a:latin typeface="Calibri"/>
                <a:cs typeface="Calibri"/>
              </a:rPr>
              <a:t>……</a:t>
            </a:r>
            <a:r>
              <a:rPr dirty="0" baseline="13888" sz="3900" spc="-315">
                <a:latin typeface="Calibri"/>
                <a:cs typeface="Calibri"/>
              </a:rPr>
              <a:t>(A</a:t>
            </a:r>
            <a:r>
              <a:rPr dirty="0" sz="2000" spc="-210">
                <a:latin typeface="Calibri"/>
                <a:cs typeface="Calibri"/>
              </a:rPr>
              <a:t>…</a:t>
            </a:r>
            <a:r>
              <a:rPr dirty="0" baseline="13888" sz="3900" spc="-315">
                <a:latin typeface="Calibri"/>
                <a:cs typeface="Calibri"/>
              </a:rPr>
              <a:t>l</a:t>
            </a:r>
            <a:r>
              <a:rPr dirty="0" sz="2000" spc="-210">
                <a:latin typeface="Calibri"/>
                <a:cs typeface="Calibri"/>
              </a:rPr>
              <a:t>…</a:t>
            </a:r>
            <a:r>
              <a:rPr dirty="0" baseline="13888" sz="3900" spc="-315">
                <a:latin typeface="Calibri"/>
                <a:cs typeface="Calibri"/>
              </a:rPr>
              <a:t>l</a:t>
            </a:r>
            <a:r>
              <a:rPr dirty="0" baseline="13888" sz="3900" spc="-367">
                <a:latin typeface="Calibri"/>
                <a:cs typeface="Calibri"/>
              </a:rPr>
              <a:t> </a:t>
            </a:r>
            <a:r>
              <a:rPr dirty="0" sz="2000" spc="-320">
                <a:latin typeface="Calibri"/>
                <a:cs typeface="Calibri"/>
              </a:rPr>
              <a:t>…</a:t>
            </a:r>
            <a:r>
              <a:rPr dirty="0" baseline="13888" sz="3900" spc="-480">
                <a:latin typeface="Calibri"/>
                <a:cs typeface="Calibri"/>
              </a:rPr>
              <a:t>fr</a:t>
            </a:r>
            <a:r>
              <a:rPr dirty="0" sz="2000" spc="-320">
                <a:latin typeface="Calibri"/>
                <a:cs typeface="Calibri"/>
              </a:rPr>
              <a:t>…</a:t>
            </a:r>
            <a:r>
              <a:rPr dirty="0" baseline="13888" sz="3900" spc="-480">
                <a:latin typeface="Calibri"/>
                <a:cs typeface="Calibri"/>
              </a:rPr>
              <a:t>o</a:t>
            </a:r>
            <a:r>
              <a:rPr dirty="0" sz="2000" spc="-320">
                <a:latin typeface="Calibri"/>
                <a:cs typeface="Calibri"/>
              </a:rPr>
              <a:t>…</a:t>
            </a:r>
            <a:r>
              <a:rPr dirty="0" baseline="13888" sz="3900" spc="-480">
                <a:latin typeface="Calibri"/>
                <a:cs typeface="Calibri"/>
              </a:rPr>
              <a:t>n</a:t>
            </a:r>
            <a:r>
              <a:rPr dirty="0" sz="2000" spc="-320">
                <a:latin typeface="Calibri"/>
                <a:cs typeface="Calibri"/>
              </a:rPr>
              <a:t>…</a:t>
            </a:r>
            <a:r>
              <a:rPr dirty="0" baseline="13888" sz="3900" spc="-480">
                <a:latin typeface="Calibri"/>
                <a:cs typeface="Calibri"/>
              </a:rPr>
              <a:t>t</a:t>
            </a:r>
            <a:r>
              <a:rPr dirty="0" sz="2000" spc="-320">
                <a:latin typeface="Calibri"/>
                <a:cs typeface="Calibri"/>
              </a:rPr>
              <a:t>…</a:t>
            </a:r>
            <a:r>
              <a:rPr dirty="0" baseline="13888" sz="3900" spc="-480">
                <a:latin typeface="Calibri"/>
                <a:cs typeface="Calibri"/>
              </a:rPr>
              <a:t>s)</a:t>
            </a:r>
            <a:r>
              <a:rPr dirty="0" sz="2000" spc="-320">
                <a:latin typeface="Calibri"/>
                <a:cs typeface="Calibri"/>
              </a:rPr>
              <a:t>………………………..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0788" y="4059935"/>
            <a:ext cx="1237488" cy="191414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50973" y="378968"/>
            <a:ext cx="4243070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5" b="0">
                <a:latin typeface="Calibri Light"/>
                <a:cs typeface="Calibri Light"/>
              </a:rPr>
              <a:t>The</a:t>
            </a:r>
            <a:r>
              <a:rPr dirty="0" sz="4400" spc="-35" b="0">
                <a:latin typeface="Calibri Light"/>
                <a:cs typeface="Calibri Light"/>
              </a:rPr>
              <a:t> </a:t>
            </a:r>
            <a:r>
              <a:rPr dirty="0" sz="4400" b="0">
                <a:latin typeface="Calibri Light"/>
                <a:cs typeface="Calibri Light"/>
              </a:rPr>
              <a:t>Danish</a:t>
            </a:r>
            <a:r>
              <a:rPr dirty="0" sz="4400" spc="-25" b="0">
                <a:latin typeface="Calibri Light"/>
                <a:cs typeface="Calibri Light"/>
              </a:rPr>
              <a:t> </a:t>
            </a:r>
            <a:r>
              <a:rPr dirty="0" sz="4400" b="0">
                <a:latin typeface="Calibri Light"/>
                <a:cs typeface="Calibri Light"/>
              </a:rPr>
              <a:t>Model: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287" y="5893028"/>
            <a:ext cx="9063355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005"/>
              </a:lnSpc>
            </a:pPr>
            <a:r>
              <a:rPr dirty="0" sz="2000" spc="-10"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………………………………………………………………………………………………………………………………………..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29106" y="1585671"/>
            <a:ext cx="7085330" cy="1904364"/>
          </a:xfrm>
          <a:prstGeom prst="rect">
            <a:avLst/>
          </a:prstGeom>
        </p:spPr>
        <p:txBody>
          <a:bodyPr wrap="square" lIns="0" tIns="89535" rIns="0" bIns="0" rtlCol="0" vert="horz">
            <a:spAutoFit/>
          </a:bodyPr>
          <a:lstStyle/>
          <a:p>
            <a:pPr algn="ctr" marL="12700" marR="5080" indent="-1270">
              <a:lnSpc>
                <a:spcPts val="4750"/>
              </a:lnSpc>
              <a:spcBef>
                <a:spcPts val="705"/>
              </a:spcBef>
            </a:pPr>
            <a:r>
              <a:rPr dirty="0" sz="4400" spc="-5" b="0">
                <a:latin typeface="Calibri Light"/>
                <a:cs typeface="Calibri Light"/>
              </a:rPr>
              <a:t>The political</a:t>
            </a:r>
            <a:r>
              <a:rPr dirty="0" sz="4400" spc="10" b="0">
                <a:latin typeface="Calibri Light"/>
                <a:cs typeface="Calibri Light"/>
              </a:rPr>
              <a:t> </a:t>
            </a:r>
            <a:r>
              <a:rPr dirty="0" sz="4400" b="0">
                <a:latin typeface="Calibri Light"/>
                <a:cs typeface="Calibri Light"/>
              </a:rPr>
              <a:t>and </a:t>
            </a:r>
            <a:r>
              <a:rPr dirty="0" sz="4400" spc="-35" b="0">
                <a:latin typeface="Calibri Light"/>
                <a:cs typeface="Calibri Light"/>
              </a:rPr>
              <a:t>market </a:t>
            </a:r>
            <a:r>
              <a:rPr dirty="0" sz="4400" spc="-30" b="0">
                <a:latin typeface="Calibri Light"/>
                <a:cs typeface="Calibri Light"/>
              </a:rPr>
              <a:t> </a:t>
            </a:r>
            <a:r>
              <a:rPr dirty="0" sz="4400" spc="-15" b="0">
                <a:latin typeface="Calibri Light"/>
                <a:cs typeface="Calibri Light"/>
              </a:rPr>
              <a:t>mobilization </a:t>
            </a:r>
            <a:r>
              <a:rPr dirty="0" sz="4400" b="0">
                <a:latin typeface="Calibri Light"/>
                <a:cs typeface="Calibri Light"/>
              </a:rPr>
              <a:t>driving the </a:t>
            </a:r>
            <a:r>
              <a:rPr dirty="0" sz="4400" spc="-20" b="0">
                <a:latin typeface="Calibri Light"/>
                <a:cs typeface="Calibri Light"/>
              </a:rPr>
              <a:t>organic </a:t>
            </a:r>
            <a:r>
              <a:rPr dirty="0" sz="4400" spc="-980" b="0">
                <a:latin typeface="Calibri Light"/>
                <a:cs typeface="Calibri Light"/>
              </a:rPr>
              <a:t> </a:t>
            </a:r>
            <a:r>
              <a:rPr dirty="0" sz="4400" spc="-15" b="0">
                <a:latin typeface="Calibri Light"/>
                <a:cs typeface="Calibri Light"/>
              </a:rPr>
              <a:t>breakthrough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45232" y="3951859"/>
            <a:ext cx="4650740" cy="1779905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algn="ctr" marL="1905">
              <a:lnSpc>
                <a:spcPct val="100000"/>
              </a:lnSpc>
              <a:spcBef>
                <a:spcPts val="340"/>
              </a:spcBef>
            </a:pPr>
            <a:r>
              <a:rPr dirty="0" sz="2100" spc="-15">
                <a:latin typeface="Calibri"/>
                <a:cs typeface="Calibri"/>
              </a:rPr>
              <a:t>Per</a:t>
            </a:r>
            <a:r>
              <a:rPr dirty="0" sz="2100" spc="-20">
                <a:latin typeface="Calibri"/>
                <a:cs typeface="Calibri"/>
              </a:rPr>
              <a:t> </a:t>
            </a:r>
            <a:r>
              <a:rPr dirty="0" sz="2100" spc="-35">
                <a:latin typeface="Calibri"/>
                <a:cs typeface="Calibri"/>
              </a:rPr>
              <a:t>Kølster,</a:t>
            </a:r>
            <a:r>
              <a:rPr dirty="0" sz="2100" spc="-20">
                <a:latin typeface="Calibri"/>
                <a:cs typeface="Calibri"/>
              </a:rPr>
              <a:t> </a:t>
            </a:r>
            <a:r>
              <a:rPr dirty="0" sz="2100">
                <a:latin typeface="Calibri"/>
                <a:cs typeface="Calibri"/>
              </a:rPr>
              <a:t>chairman</a:t>
            </a:r>
            <a:endParaRPr sz="2100">
              <a:latin typeface="Calibri"/>
              <a:cs typeface="Calibri"/>
            </a:endParaRPr>
          </a:p>
          <a:p>
            <a:pPr algn="ctr" marL="12065" marR="5080" indent="2540">
              <a:lnSpc>
                <a:spcPts val="2770"/>
              </a:lnSpc>
              <a:spcBef>
                <a:spcPts val="120"/>
              </a:spcBef>
            </a:pPr>
            <a:r>
              <a:rPr dirty="0" sz="2100" spc="-15">
                <a:latin typeface="Calibri"/>
                <a:cs typeface="Calibri"/>
              </a:rPr>
              <a:t>Paul</a:t>
            </a:r>
            <a:r>
              <a:rPr dirty="0" sz="2100" spc="-10">
                <a:latin typeface="Calibri"/>
                <a:cs typeface="Calibri"/>
              </a:rPr>
              <a:t> </a:t>
            </a:r>
            <a:r>
              <a:rPr dirty="0" sz="2100" spc="-5">
                <a:latin typeface="Calibri"/>
                <a:cs typeface="Calibri"/>
              </a:rPr>
              <a:t>Holmbeck,</a:t>
            </a:r>
            <a:r>
              <a:rPr dirty="0" sz="2100" spc="459">
                <a:latin typeface="Calibri"/>
                <a:cs typeface="Calibri"/>
              </a:rPr>
              <a:t> </a:t>
            </a:r>
            <a:r>
              <a:rPr dirty="0" sz="2100" spc="-10">
                <a:latin typeface="Calibri"/>
                <a:cs typeface="Calibri"/>
              </a:rPr>
              <a:t>Political</a:t>
            </a:r>
            <a:r>
              <a:rPr dirty="0" sz="2100" spc="455">
                <a:latin typeface="Calibri"/>
                <a:cs typeface="Calibri"/>
              </a:rPr>
              <a:t> </a:t>
            </a:r>
            <a:r>
              <a:rPr dirty="0" sz="2100" spc="-10">
                <a:latin typeface="Calibri"/>
                <a:cs typeface="Calibri"/>
              </a:rPr>
              <a:t>Director </a:t>
            </a:r>
            <a:r>
              <a:rPr dirty="0" sz="2100" spc="-5">
                <a:latin typeface="Calibri"/>
                <a:cs typeface="Calibri"/>
              </a:rPr>
              <a:t> </a:t>
            </a:r>
            <a:r>
              <a:rPr dirty="0" sz="2100" spc="-15">
                <a:latin typeface="Calibri"/>
                <a:cs typeface="Calibri"/>
              </a:rPr>
              <a:t>Økologisk</a:t>
            </a:r>
            <a:r>
              <a:rPr dirty="0" sz="2100" spc="15">
                <a:latin typeface="Calibri"/>
                <a:cs typeface="Calibri"/>
              </a:rPr>
              <a:t> </a:t>
            </a:r>
            <a:r>
              <a:rPr dirty="0" sz="2100" spc="-10">
                <a:latin typeface="Calibri"/>
                <a:cs typeface="Calibri"/>
              </a:rPr>
              <a:t>Landsforening/Organic</a:t>
            </a:r>
            <a:r>
              <a:rPr dirty="0" sz="2100" spc="15">
                <a:latin typeface="Calibri"/>
                <a:cs typeface="Calibri"/>
              </a:rPr>
              <a:t> </a:t>
            </a:r>
            <a:r>
              <a:rPr dirty="0" sz="2100" spc="-5">
                <a:latin typeface="Calibri"/>
                <a:cs typeface="Calibri"/>
              </a:rPr>
              <a:t>Denmark</a:t>
            </a:r>
            <a:endParaRPr sz="2100">
              <a:latin typeface="Calibri"/>
              <a:cs typeface="Calibri"/>
            </a:endParaRPr>
          </a:p>
          <a:p>
            <a:pPr algn="ctr" marL="3810">
              <a:lnSpc>
                <a:spcPct val="100000"/>
              </a:lnSpc>
              <a:spcBef>
                <a:spcPts val="110"/>
              </a:spcBef>
            </a:pPr>
            <a:r>
              <a:rPr dirty="0" sz="2100" spc="-10">
                <a:latin typeface="Calibri"/>
                <a:cs typeface="Calibri"/>
              </a:rPr>
              <a:t>Presented</a:t>
            </a:r>
            <a:r>
              <a:rPr dirty="0" sz="2100">
                <a:latin typeface="Calibri"/>
                <a:cs typeface="Calibri"/>
              </a:rPr>
              <a:t> UK</a:t>
            </a:r>
            <a:r>
              <a:rPr dirty="0" sz="2100" spc="-20">
                <a:latin typeface="Calibri"/>
                <a:cs typeface="Calibri"/>
              </a:rPr>
              <a:t> </a:t>
            </a:r>
            <a:r>
              <a:rPr dirty="0" sz="2100" spc="-15">
                <a:latin typeface="Calibri"/>
                <a:cs typeface="Calibri"/>
              </a:rPr>
              <a:t>Organic </a:t>
            </a:r>
            <a:r>
              <a:rPr dirty="0" sz="2100" spc="-10">
                <a:latin typeface="Calibri"/>
                <a:cs typeface="Calibri"/>
              </a:rPr>
              <a:t>Congress</a:t>
            </a:r>
            <a:r>
              <a:rPr dirty="0" sz="2100" spc="40">
                <a:latin typeface="Calibri"/>
                <a:cs typeface="Calibri"/>
              </a:rPr>
              <a:t> </a:t>
            </a:r>
            <a:r>
              <a:rPr dirty="0" sz="2100">
                <a:latin typeface="Calibri"/>
                <a:cs typeface="Calibri"/>
              </a:rPr>
              <a:t>2018</a:t>
            </a:r>
            <a:endParaRPr sz="2100">
              <a:latin typeface="Calibri"/>
              <a:cs typeface="Calibri"/>
            </a:endParaRPr>
          </a:p>
          <a:p>
            <a:pPr algn="ctr" marL="1905">
              <a:lnSpc>
                <a:spcPct val="100000"/>
              </a:lnSpc>
              <a:spcBef>
                <a:spcPts val="244"/>
              </a:spcBef>
            </a:pPr>
            <a:r>
              <a:rPr dirty="0" sz="2100" spc="-5">
                <a:latin typeface="Calibri"/>
                <a:cs typeface="Calibri"/>
              </a:rPr>
              <a:t>November</a:t>
            </a:r>
            <a:r>
              <a:rPr dirty="0" sz="2100" spc="-15">
                <a:latin typeface="Calibri"/>
                <a:cs typeface="Calibri"/>
              </a:rPr>
              <a:t> </a:t>
            </a:r>
            <a:r>
              <a:rPr dirty="0" sz="2100">
                <a:latin typeface="Calibri"/>
                <a:cs typeface="Calibri"/>
              </a:rPr>
              <a:t>16,</a:t>
            </a:r>
            <a:r>
              <a:rPr dirty="0" sz="2100" spc="-30">
                <a:latin typeface="Calibri"/>
                <a:cs typeface="Calibri"/>
              </a:rPr>
              <a:t> </a:t>
            </a:r>
            <a:r>
              <a:rPr dirty="0" sz="2100">
                <a:latin typeface="Calibri"/>
                <a:cs typeface="Calibri"/>
              </a:rPr>
              <a:t>2018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7542" y="392379"/>
            <a:ext cx="7585075" cy="574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5" b="0">
                <a:solidFill>
                  <a:srgbClr val="FFFFFF"/>
                </a:solidFill>
                <a:latin typeface="Calibri Light"/>
                <a:cs typeface="Calibri Light"/>
              </a:rPr>
              <a:t>PUSH:</a:t>
            </a:r>
            <a:r>
              <a:rPr dirty="0" sz="3600" spc="-60" b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dirty="0" sz="3600" spc="-5" b="0">
                <a:solidFill>
                  <a:srgbClr val="FFFFFF"/>
                </a:solidFill>
                <a:latin typeface="Calibri Light"/>
                <a:cs typeface="Calibri Light"/>
              </a:rPr>
              <a:t>Stimulating </a:t>
            </a:r>
            <a:r>
              <a:rPr dirty="0" sz="3600" spc="-20" b="0">
                <a:solidFill>
                  <a:srgbClr val="FFFFFF"/>
                </a:solidFill>
                <a:latin typeface="Calibri Light"/>
                <a:cs typeface="Calibri Light"/>
              </a:rPr>
              <a:t>production/conversion</a:t>
            </a:r>
            <a:endParaRPr sz="360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413505" y="1459738"/>
            <a:ext cx="5280025" cy="1174115"/>
            <a:chOff x="3413505" y="1459738"/>
            <a:chExt cx="5280025" cy="1174115"/>
          </a:xfrm>
        </p:grpSpPr>
        <p:sp>
          <p:nvSpPr>
            <p:cNvPr id="4" name="object 4"/>
            <p:cNvSpPr/>
            <p:nvPr/>
          </p:nvSpPr>
          <p:spPr>
            <a:xfrm>
              <a:off x="3419855" y="1466088"/>
              <a:ext cx="5267325" cy="1161415"/>
            </a:xfrm>
            <a:custGeom>
              <a:avLst/>
              <a:gdLst/>
              <a:ahLst/>
              <a:cxnLst/>
              <a:rect l="l" t="t" r="r" b="b"/>
              <a:pathLst>
                <a:path w="5267325" h="1161414">
                  <a:moveTo>
                    <a:pt x="5073396" y="0"/>
                  </a:moveTo>
                  <a:lnTo>
                    <a:pt x="0" y="0"/>
                  </a:lnTo>
                  <a:lnTo>
                    <a:pt x="0" y="1161288"/>
                  </a:lnTo>
                  <a:lnTo>
                    <a:pt x="5073396" y="1161288"/>
                  </a:lnTo>
                  <a:lnTo>
                    <a:pt x="5117787" y="1156178"/>
                  </a:lnTo>
                  <a:lnTo>
                    <a:pt x="5158531" y="1141622"/>
                  </a:lnTo>
                  <a:lnTo>
                    <a:pt x="5194467" y="1118780"/>
                  </a:lnTo>
                  <a:lnTo>
                    <a:pt x="5224436" y="1088811"/>
                  </a:lnTo>
                  <a:lnTo>
                    <a:pt x="5247278" y="1052875"/>
                  </a:lnTo>
                  <a:lnTo>
                    <a:pt x="5261834" y="1012131"/>
                  </a:lnTo>
                  <a:lnTo>
                    <a:pt x="5266944" y="967739"/>
                  </a:lnTo>
                  <a:lnTo>
                    <a:pt x="5266944" y="193548"/>
                  </a:lnTo>
                  <a:lnTo>
                    <a:pt x="5261834" y="149156"/>
                  </a:lnTo>
                  <a:lnTo>
                    <a:pt x="5247278" y="108412"/>
                  </a:lnTo>
                  <a:lnTo>
                    <a:pt x="5224436" y="72476"/>
                  </a:lnTo>
                  <a:lnTo>
                    <a:pt x="5194467" y="42507"/>
                  </a:lnTo>
                  <a:lnTo>
                    <a:pt x="5158531" y="19665"/>
                  </a:lnTo>
                  <a:lnTo>
                    <a:pt x="5117787" y="5109"/>
                  </a:lnTo>
                  <a:lnTo>
                    <a:pt x="5073396" y="0"/>
                  </a:lnTo>
                  <a:close/>
                </a:path>
              </a:pathLst>
            </a:custGeom>
            <a:solidFill>
              <a:srgbClr val="CFD4EA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419855" y="1466088"/>
              <a:ext cx="5267325" cy="1161415"/>
            </a:xfrm>
            <a:custGeom>
              <a:avLst/>
              <a:gdLst/>
              <a:ahLst/>
              <a:cxnLst/>
              <a:rect l="l" t="t" r="r" b="b"/>
              <a:pathLst>
                <a:path w="5267325" h="1161414">
                  <a:moveTo>
                    <a:pt x="5266944" y="193548"/>
                  </a:moveTo>
                  <a:lnTo>
                    <a:pt x="5266944" y="967739"/>
                  </a:lnTo>
                  <a:lnTo>
                    <a:pt x="5261834" y="1012131"/>
                  </a:lnTo>
                  <a:lnTo>
                    <a:pt x="5247278" y="1052875"/>
                  </a:lnTo>
                  <a:lnTo>
                    <a:pt x="5224436" y="1088811"/>
                  </a:lnTo>
                  <a:lnTo>
                    <a:pt x="5194467" y="1118780"/>
                  </a:lnTo>
                  <a:lnTo>
                    <a:pt x="5158531" y="1141622"/>
                  </a:lnTo>
                  <a:lnTo>
                    <a:pt x="5117787" y="1156178"/>
                  </a:lnTo>
                  <a:lnTo>
                    <a:pt x="5073396" y="1161288"/>
                  </a:lnTo>
                  <a:lnTo>
                    <a:pt x="0" y="1161288"/>
                  </a:lnTo>
                  <a:lnTo>
                    <a:pt x="0" y="0"/>
                  </a:lnTo>
                  <a:lnTo>
                    <a:pt x="5073396" y="0"/>
                  </a:lnTo>
                  <a:lnTo>
                    <a:pt x="5117787" y="5109"/>
                  </a:lnTo>
                  <a:lnTo>
                    <a:pt x="5158531" y="19665"/>
                  </a:lnTo>
                  <a:lnTo>
                    <a:pt x="5194467" y="42507"/>
                  </a:lnTo>
                  <a:lnTo>
                    <a:pt x="5224436" y="72476"/>
                  </a:lnTo>
                  <a:lnTo>
                    <a:pt x="5247278" y="108412"/>
                  </a:lnTo>
                  <a:lnTo>
                    <a:pt x="5261834" y="149156"/>
                  </a:lnTo>
                  <a:lnTo>
                    <a:pt x="5266944" y="193548"/>
                  </a:lnTo>
                  <a:close/>
                </a:path>
              </a:pathLst>
            </a:custGeom>
            <a:ln w="12191">
              <a:solidFill>
                <a:srgbClr val="CFD4E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3487673" y="1502486"/>
            <a:ext cx="4986655" cy="1003935"/>
          </a:xfrm>
          <a:prstGeom prst="rect">
            <a:avLst/>
          </a:prstGeom>
        </p:spPr>
        <p:txBody>
          <a:bodyPr wrap="square" lIns="0" tIns="34925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275"/>
              </a:spcBef>
              <a:buChar char="•"/>
              <a:tabLst>
                <a:tab pos="241300" algn="l"/>
              </a:tabLst>
            </a:pPr>
            <a:r>
              <a:rPr dirty="0" sz="2100" spc="-5">
                <a:solidFill>
                  <a:srgbClr val="00AF50"/>
                </a:solidFill>
                <a:latin typeface="Calibri"/>
                <a:cs typeface="Calibri"/>
              </a:rPr>
              <a:t>Modest</a:t>
            </a:r>
            <a:r>
              <a:rPr dirty="0" sz="2100" spc="-1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100" spc="-15">
                <a:solidFill>
                  <a:srgbClr val="00AF50"/>
                </a:solidFill>
                <a:latin typeface="Calibri"/>
                <a:cs typeface="Calibri"/>
              </a:rPr>
              <a:t>conversion/area </a:t>
            </a:r>
            <a:r>
              <a:rPr dirty="0" sz="2100" spc="-5">
                <a:solidFill>
                  <a:srgbClr val="00AF50"/>
                </a:solidFill>
                <a:latin typeface="Calibri"/>
                <a:cs typeface="Calibri"/>
              </a:rPr>
              <a:t>support</a:t>
            </a:r>
            <a:r>
              <a:rPr dirty="0" sz="2100" spc="-15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100" spc="-10">
                <a:solidFill>
                  <a:srgbClr val="00AF50"/>
                </a:solidFill>
                <a:latin typeface="Calibri"/>
                <a:cs typeface="Calibri"/>
              </a:rPr>
              <a:t>to</a:t>
            </a:r>
            <a:r>
              <a:rPr dirty="0" sz="2100" spc="-2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100" spc="-15">
                <a:solidFill>
                  <a:srgbClr val="00AF50"/>
                </a:solidFill>
                <a:latin typeface="Calibri"/>
                <a:cs typeface="Calibri"/>
              </a:rPr>
              <a:t>farmers</a:t>
            </a:r>
            <a:endParaRPr sz="2100">
              <a:latin typeface="Calibri"/>
              <a:cs typeface="Calibri"/>
            </a:endParaRPr>
          </a:p>
          <a:p>
            <a:pPr marL="241300" indent="-228600">
              <a:lnSpc>
                <a:spcPts val="2415"/>
              </a:lnSpc>
              <a:spcBef>
                <a:spcPts val="180"/>
              </a:spcBef>
              <a:buChar char="•"/>
              <a:tabLst>
                <a:tab pos="241300" algn="l"/>
              </a:tabLst>
            </a:pPr>
            <a:r>
              <a:rPr dirty="0" sz="2100" spc="-20">
                <a:solidFill>
                  <a:srgbClr val="00AF50"/>
                </a:solidFill>
                <a:latin typeface="Calibri"/>
                <a:cs typeface="Calibri"/>
              </a:rPr>
              <a:t>Training,</a:t>
            </a:r>
            <a:r>
              <a:rPr dirty="0" sz="2100" spc="1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100" spc="-5">
                <a:solidFill>
                  <a:srgbClr val="00AF50"/>
                </a:solidFill>
                <a:latin typeface="Calibri"/>
                <a:cs typeface="Calibri"/>
              </a:rPr>
              <a:t>education,</a:t>
            </a:r>
            <a:r>
              <a:rPr dirty="0" sz="2100" spc="-15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100" spc="-5">
                <a:solidFill>
                  <a:srgbClr val="00AF50"/>
                </a:solidFill>
                <a:latin typeface="Calibri"/>
                <a:cs typeface="Calibri"/>
              </a:rPr>
              <a:t>advisory</a:t>
            </a:r>
            <a:r>
              <a:rPr dirty="0" sz="210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100" spc="-5">
                <a:solidFill>
                  <a:srgbClr val="00AF50"/>
                </a:solidFill>
                <a:latin typeface="Calibri"/>
                <a:cs typeface="Calibri"/>
              </a:rPr>
              <a:t>services,</a:t>
            </a:r>
            <a:endParaRPr sz="2100">
              <a:latin typeface="Calibri"/>
              <a:cs typeface="Calibri"/>
            </a:endParaRPr>
          </a:p>
          <a:p>
            <a:pPr marL="241300">
              <a:lnSpc>
                <a:spcPts val="2415"/>
              </a:lnSpc>
            </a:pPr>
            <a:r>
              <a:rPr dirty="0" sz="2100" spc="-30">
                <a:solidFill>
                  <a:srgbClr val="00AF50"/>
                </a:solidFill>
                <a:latin typeface="Calibri"/>
                <a:cs typeface="Calibri"/>
              </a:rPr>
              <a:t>”conversion</a:t>
            </a:r>
            <a:r>
              <a:rPr dirty="0" sz="2100" spc="-15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100" spc="-5">
                <a:solidFill>
                  <a:srgbClr val="00AF50"/>
                </a:solidFill>
                <a:latin typeface="Calibri"/>
                <a:cs typeface="Calibri"/>
              </a:rPr>
              <a:t>visits”</a:t>
            </a:r>
            <a:endParaRPr sz="21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51104" y="1357883"/>
            <a:ext cx="2974975" cy="1463040"/>
            <a:chOff x="451104" y="1357883"/>
            <a:chExt cx="2974975" cy="1463040"/>
          </a:xfrm>
        </p:grpSpPr>
        <p:sp>
          <p:nvSpPr>
            <p:cNvPr id="8" name="object 8"/>
            <p:cNvSpPr/>
            <p:nvPr/>
          </p:nvSpPr>
          <p:spPr>
            <a:xfrm>
              <a:off x="457200" y="1363979"/>
              <a:ext cx="2962910" cy="1450975"/>
            </a:xfrm>
            <a:custGeom>
              <a:avLst/>
              <a:gdLst/>
              <a:ahLst/>
              <a:cxnLst/>
              <a:rect l="l" t="t" r="r" b="b"/>
              <a:pathLst>
                <a:path w="2962910" h="1450975">
                  <a:moveTo>
                    <a:pt x="2720848" y="0"/>
                  </a:moveTo>
                  <a:lnTo>
                    <a:pt x="241808" y="0"/>
                  </a:lnTo>
                  <a:lnTo>
                    <a:pt x="193077" y="4910"/>
                  </a:lnTo>
                  <a:lnTo>
                    <a:pt x="147688" y="18994"/>
                  </a:lnTo>
                  <a:lnTo>
                    <a:pt x="106613" y="41281"/>
                  </a:lnTo>
                  <a:lnTo>
                    <a:pt x="70826" y="70802"/>
                  </a:lnTo>
                  <a:lnTo>
                    <a:pt x="41298" y="106585"/>
                  </a:lnTo>
                  <a:lnTo>
                    <a:pt x="19003" y="147661"/>
                  </a:lnTo>
                  <a:lnTo>
                    <a:pt x="4912" y="193058"/>
                  </a:lnTo>
                  <a:lnTo>
                    <a:pt x="0" y="241808"/>
                  </a:lnTo>
                  <a:lnTo>
                    <a:pt x="0" y="1209040"/>
                  </a:lnTo>
                  <a:lnTo>
                    <a:pt x="4912" y="1257789"/>
                  </a:lnTo>
                  <a:lnTo>
                    <a:pt x="19003" y="1303186"/>
                  </a:lnTo>
                  <a:lnTo>
                    <a:pt x="41298" y="1344262"/>
                  </a:lnTo>
                  <a:lnTo>
                    <a:pt x="70826" y="1380045"/>
                  </a:lnTo>
                  <a:lnTo>
                    <a:pt x="106613" y="1409566"/>
                  </a:lnTo>
                  <a:lnTo>
                    <a:pt x="147688" y="1431853"/>
                  </a:lnTo>
                  <a:lnTo>
                    <a:pt x="193077" y="1445937"/>
                  </a:lnTo>
                  <a:lnTo>
                    <a:pt x="241808" y="1450848"/>
                  </a:lnTo>
                  <a:lnTo>
                    <a:pt x="2720848" y="1450848"/>
                  </a:lnTo>
                  <a:lnTo>
                    <a:pt x="2769597" y="1445937"/>
                  </a:lnTo>
                  <a:lnTo>
                    <a:pt x="2814994" y="1431853"/>
                  </a:lnTo>
                  <a:lnTo>
                    <a:pt x="2856070" y="1409566"/>
                  </a:lnTo>
                  <a:lnTo>
                    <a:pt x="2891853" y="1380045"/>
                  </a:lnTo>
                  <a:lnTo>
                    <a:pt x="2921374" y="1344262"/>
                  </a:lnTo>
                  <a:lnTo>
                    <a:pt x="2943661" y="1303186"/>
                  </a:lnTo>
                  <a:lnTo>
                    <a:pt x="2957745" y="1257789"/>
                  </a:lnTo>
                  <a:lnTo>
                    <a:pt x="2962655" y="1209040"/>
                  </a:lnTo>
                  <a:lnTo>
                    <a:pt x="2962655" y="241808"/>
                  </a:lnTo>
                  <a:lnTo>
                    <a:pt x="2957745" y="193058"/>
                  </a:lnTo>
                  <a:lnTo>
                    <a:pt x="2943661" y="147661"/>
                  </a:lnTo>
                  <a:lnTo>
                    <a:pt x="2921374" y="106585"/>
                  </a:lnTo>
                  <a:lnTo>
                    <a:pt x="2891853" y="70802"/>
                  </a:lnTo>
                  <a:lnTo>
                    <a:pt x="2856070" y="41281"/>
                  </a:lnTo>
                  <a:lnTo>
                    <a:pt x="2814994" y="18994"/>
                  </a:lnTo>
                  <a:lnTo>
                    <a:pt x="2769597" y="4910"/>
                  </a:lnTo>
                  <a:lnTo>
                    <a:pt x="2720848" y="0"/>
                  </a:lnTo>
                  <a:close/>
                </a:path>
              </a:pathLst>
            </a:custGeom>
            <a:solidFill>
              <a:srgbClr val="5382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57200" y="1363979"/>
              <a:ext cx="2962910" cy="1450975"/>
            </a:xfrm>
            <a:custGeom>
              <a:avLst/>
              <a:gdLst/>
              <a:ahLst/>
              <a:cxnLst/>
              <a:rect l="l" t="t" r="r" b="b"/>
              <a:pathLst>
                <a:path w="2962910" h="1450975">
                  <a:moveTo>
                    <a:pt x="0" y="241808"/>
                  </a:moveTo>
                  <a:lnTo>
                    <a:pt x="4912" y="193058"/>
                  </a:lnTo>
                  <a:lnTo>
                    <a:pt x="19003" y="147661"/>
                  </a:lnTo>
                  <a:lnTo>
                    <a:pt x="41298" y="106585"/>
                  </a:lnTo>
                  <a:lnTo>
                    <a:pt x="70826" y="70802"/>
                  </a:lnTo>
                  <a:lnTo>
                    <a:pt x="106613" y="41281"/>
                  </a:lnTo>
                  <a:lnTo>
                    <a:pt x="147688" y="18994"/>
                  </a:lnTo>
                  <a:lnTo>
                    <a:pt x="193077" y="4910"/>
                  </a:lnTo>
                  <a:lnTo>
                    <a:pt x="241808" y="0"/>
                  </a:lnTo>
                  <a:lnTo>
                    <a:pt x="2720848" y="0"/>
                  </a:lnTo>
                  <a:lnTo>
                    <a:pt x="2769597" y="4910"/>
                  </a:lnTo>
                  <a:lnTo>
                    <a:pt x="2814994" y="18994"/>
                  </a:lnTo>
                  <a:lnTo>
                    <a:pt x="2856070" y="41281"/>
                  </a:lnTo>
                  <a:lnTo>
                    <a:pt x="2891853" y="70802"/>
                  </a:lnTo>
                  <a:lnTo>
                    <a:pt x="2921374" y="106585"/>
                  </a:lnTo>
                  <a:lnTo>
                    <a:pt x="2943661" y="147661"/>
                  </a:lnTo>
                  <a:lnTo>
                    <a:pt x="2957745" y="193058"/>
                  </a:lnTo>
                  <a:lnTo>
                    <a:pt x="2962655" y="241808"/>
                  </a:lnTo>
                  <a:lnTo>
                    <a:pt x="2962655" y="1209040"/>
                  </a:lnTo>
                  <a:lnTo>
                    <a:pt x="2957745" y="1257789"/>
                  </a:lnTo>
                  <a:lnTo>
                    <a:pt x="2943661" y="1303186"/>
                  </a:lnTo>
                  <a:lnTo>
                    <a:pt x="2921374" y="1344262"/>
                  </a:lnTo>
                  <a:lnTo>
                    <a:pt x="2891853" y="1380045"/>
                  </a:lnTo>
                  <a:lnTo>
                    <a:pt x="2856070" y="1409566"/>
                  </a:lnTo>
                  <a:lnTo>
                    <a:pt x="2814994" y="1431853"/>
                  </a:lnTo>
                  <a:lnTo>
                    <a:pt x="2769597" y="1445937"/>
                  </a:lnTo>
                  <a:lnTo>
                    <a:pt x="2720848" y="1450848"/>
                  </a:lnTo>
                  <a:lnTo>
                    <a:pt x="241808" y="1450848"/>
                  </a:lnTo>
                  <a:lnTo>
                    <a:pt x="193077" y="1445937"/>
                  </a:lnTo>
                  <a:lnTo>
                    <a:pt x="147688" y="1431853"/>
                  </a:lnTo>
                  <a:lnTo>
                    <a:pt x="106613" y="1409566"/>
                  </a:lnTo>
                  <a:lnTo>
                    <a:pt x="70826" y="1380045"/>
                  </a:lnTo>
                  <a:lnTo>
                    <a:pt x="41298" y="1344262"/>
                  </a:lnTo>
                  <a:lnTo>
                    <a:pt x="19003" y="1303186"/>
                  </a:lnTo>
                  <a:lnTo>
                    <a:pt x="4912" y="1257789"/>
                  </a:lnTo>
                  <a:lnTo>
                    <a:pt x="0" y="1209040"/>
                  </a:lnTo>
                  <a:lnTo>
                    <a:pt x="0" y="241808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80694" y="1433575"/>
            <a:ext cx="2315845" cy="1192530"/>
          </a:xfrm>
          <a:prstGeom prst="rect"/>
        </p:spPr>
        <p:txBody>
          <a:bodyPr wrap="square" lIns="0" tIns="73660" rIns="0" bIns="0" rtlCol="0" vert="horz">
            <a:spAutoFit/>
          </a:bodyPr>
          <a:lstStyle/>
          <a:p>
            <a:pPr marL="350520" marR="5080" indent="-338455">
              <a:lnSpc>
                <a:spcPts val="4390"/>
              </a:lnSpc>
              <a:spcBef>
                <a:spcPts val="580"/>
              </a:spcBef>
            </a:pPr>
            <a:r>
              <a:rPr dirty="0" sz="4000" spc="-10" b="0">
                <a:latin typeface="Calibri"/>
                <a:cs typeface="Calibri"/>
              </a:rPr>
              <a:t>C</a:t>
            </a:r>
            <a:r>
              <a:rPr dirty="0" sz="4000" b="0">
                <a:latin typeface="Calibri"/>
                <a:cs typeface="Calibri"/>
              </a:rPr>
              <a:t>o</a:t>
            </a:r>
            <a:r>
              <a:rPr dirty="0" sz="4000" spc="-75" b="0">
                <a:latin typeface="Calibri"/>
                <a:cs typeface="Calibri"/>
              </a:rPr>
              <a:t>n</a:t>
            </a:r>
            <a:r>
              <a:rPr dirty="0" sz="4000" spc="-50" b="0">
                <a:latin typeface="Calibri"/>
                <a:cs typeface="Calibri"/>
              </a:rPr>
              <a:t>v</a:t>
            </a:r>
            <a:r>
              <a:rPr dirty="0" sz="4000" spc="-5" b="0">
                <a:latin typeface="Calibri"/>
                <a:cs typeface="Calibri"/>
              </a:rPr>
              <a:t>e</a:t>
            </a:r>
            <a:r>
              <a:rPr dirty="0" sz="4000" spc="-80" b="0">
                <a:latin typeface="Calibri"/>
                <a:cs typeface="Calibri"/>
              </a:rPr>
              <a:t>r</a:t>
            </a:r>
            <a:r>
              <a:rPr dirty="0" sz="4000" spc="-10" b="0">
                <a:latin typeface="Calibri"/>
                <a:cs typeface="Calibri"/>
              </a:rPr>
              <a:t>sion  </a:t>
            </a:r>
            <a:r>
              <a:rPr dirty="0" sz="4000" spc="-10" b="0">
                <a:latin typeface="Calibri"/>
                <a:cs typeface="Calibri"/>
              </a:rPr>
              <a:t>support</a:t>
            </a:r>
            <a:endParaRPr sz="40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413505" y="3026410"/>
            <a:ext cx="5280025" cy="1172845"/>
            <a:chOff x="3413505" y="3026410"/>
            <a:chExt cx="5280025" cy="1172845"/>
          </a:xfrm>
        </p:grpSpPr>
        <p:sp>
          <p:nvSpPr>
            <p:cNvPr id="12" name="object 12"/>
            <p:cNvSpPr/>
            <p:nvPr/>
          </p:nvSpPr>
          <p:spPr>
            <a:xfrm>
              <a:off x="3419855" y="3032760"/>
              <a:ext cx="5267325" cy="1160145"/>
            </a:xfrm>
            <a:custGeom>
              <a:avLst/>
              <a:gdLst/>
              <a:ahLst/>
              <a:cxnLst/>
              <a:rect l="l" t="t" r="r" b="b"/>
              <a:pathLst>
                <a:path w="5267325" h="1160145">
                  <a:moveTo>
                    <a:pt x="5073650" y="0"/>
                  </a:moveTo>
                  <a:lnTo>
                    <a:pt x="0" y="0"/>
                  </a:lnTo>
                  <a:lnTo>
                    <a:pt x="0" y="1159764"/>
                  </a:lnTo>
                  <a:lnTo>
                    <a:pt x="5073650" y="1159764"/>
                  </a:lnTo>
                  <a:lnTo>
                    <a:pt x="5117987" y="1154661"/>
                  </a:lnTo>
                  <a:lnTo>
                    <a:pt x="5158679" y="1140126"/>
                  </a:lnTo>
                  <a:lnTo>
                    <a:pt x="5194568" y="1117316"/>
                  </a:lnTo>
                  <a:lnTo>
                    <a:pt x="5224496" y="1087388"/>
                  </a:lnTo>
                  <a:lnTo>
                    <a:pt x="5247306" y="1051499"/>
                  </a:lnTo>
                  <a:lnTo>
                    <a:pt x="5261841" y="1010807"/>
                  </a:lnTo>
                  <a:lnTo>
                    <a:pt x="5266944" y="966469"/>
                  </a:lnTo>
                  <a:lnTo>
                    <a:pt x="5266944" y="193293"/>
                  </a:lnTo>
                  <a:lnTo>
                    <a:pt x="5261841" y="148956"/>
                  </a:lnTo>
                  <a:lnTo>
                    <a:pt x="5247306" y="108264"/>
                  </a:lnTo>
                  <a:lnTo>
                    <a:pt x="5224496" y="72375"/>
                  </a:lnTo>
                  <a:lnTo>
                    <a:pt x="5194568" y="42447"/>
                  </a:lnTo>
                  <a:lnTo>
                    <a:pt x="5158679" y="19637"/>
                  </a:lnTo>
                  <a:lnTo>
                    <a:pt x="5117987" y="5102"/>
                  </a:lnTo>
                  <a:lnTo>
                    <a:pt x="5073650" y="0"/>
                  </a:lnTo>
                  <a:close/>
                </a:path>
              </a:pathLst>
            </a:custGeom>
            <a:solidFill>
              <a:srgbClr val="CFD4EA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419855" y="3032760"/>
              <a:ext cx="5267325" cy="1160145"/>
            </a:xfrm>
            <a:custGeom>
              <a:avLst/>
              <a:gdLst/>
              <a:ahLst/>
              <a:cxnLst/>
              <a:rect l="l" t="t" r="r" b="b"/>
              <a:pathLst>
                <a:path w="5267325" h="1160145">
                  <a:moveTo>
                    <a:pt x="5266944" y="193293"/>
                  </a:moveTo>
                  <a:lnTo>
                    <a:pt x="5266944" y="966469"/>
                  </a:lnTo>
                  <a:lnTo>
                    <a:pt x="5261841" y="1010807"/>
                  </a:lnTo>
                  <a:lnTo>
                    <a:pt x="5247306" y="1051499"/>
                  </a:lnTo>
                  <a:lnTo>
                    <a:pt x="5224496" y="1087388"/>
                  </a:lnTo>
                  <a:lnTo>
                    <a:pt x="5194568" y="1117316"/>
                  </a:lnTo>
                  <a:lnTo>
                    <a:pt x="5158679" y="1140126"/>
                  </a:lnTo>
                  <a:lnTo>
                    <a:pt x="5117987" y="1154661"/>
                  </a:lnTo>
                  <a:lnTo>
                    <a:pt x="5073650" y="1159764"/>
                  </a:lnTo>
                  <a:lnTo>
                    <a:pt x="0" y="1159764"/>
                  </a:lnTo>
                  <a:lnTo>
                    <a:pt x="0" y="0"/>
                  </a:lnTo>
                  <a:lnTo>
                    <a:pt x="5073650" y="0"/>
                  </a:lnTo>
                  <a:lnTo>
                    <a:pt x="5117987" y="5102"/>
                  </a:lnTo>
                  <a:lnTo>
                    <a:pt x="5158679" y="19637"/>
                  </a:lnTo>
                  <a:lnTo>
                    <a:pt x="5194568" y="42447"/>
                  </a:lnTo>
                  <a:lnTo>
                    <a:pt x="5224496" y="72375"/>
                  </a:lnTo>
                  <a:lnTo>
                    <a:pt x="5247306" y="108264"/>
                  </a:lnTo>
                  <a:lnTo>
                    <a:pt x="5261841" y="148956"/>
                  </a:lnTo>
                  <a:lnTo>
                    <a:pt x="5266944" y="193293"/>
                  </a:lnTo>
                  <a:close/>
                </a:path>
              </a:pathLst>
            </a:custGeom>
            <a:ln w="12192">
              <a:solidFill>
                <a:srgbClr val="CFD4E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3487673" y="3408679"/>
            <a:ext cx="5074285" cy="345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</a:tabLst>
            </a:pPr>
            <a:r>
              <a:rPr dirty="0" sz="2100" spc="-15">
                <a:solidFill>
                  <a:srgbClr val="00AF50"/>
                </a:solidFill>
                <a:latin typeface="Calibri"/>
                <a:cs typeface="Calibri"/>
              </a:rPr>
              <a:t>Investment</a:t>
            </a:r>
            <a:r>
              <a:rPr dirty="0" sz="2100" spc="-5">
                <a:solidFill>
                  <a:srgbClr val="00AF50"/>
                </a:solidFill>
                <a:latin typeface="Calibri"/>
                <a:cs typeface="Calibri"/>
              </a:rPr>
              <a:t> on</a:t>
            </a:r>
            <a:r>
              <a:rPr dirty="0" sz="2100" spc="-10">
                <a:solidFill>
                  <a:srgbClr val="00AF50"/>
                </a:solidFill>
                <a:latin typeface="Calibri"/>
                <a:cs typeface="Calibri"/>
              </a:rPr>
              <a:t> farms</a:t>
            </a:r>
            <a:r>
              <a:rPr dirty="0" sz="2100" spc="-15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100">
                <a:solidFill>
                  <a:srgbClr val="00AF50"/>
                </a:solidFill>
                <a:latin typeface="Calibri"/>
                <a:cs typeface="Calibri"/>
              </a:rPr>
              <a:t>and</a:t>
            </a:r>
            <a:r>
              <a:rPr dirty="0" sz="2100" spc="-1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100" spc="-5">
                <a:solidFill>
                  <a:srgbClr val="00AF50"/>
                </a:solidFill>
                <a:latin typeface="Calibri"/>
                <a:cs typeface="Calibri"/>
              </a:rPr>
              <a:t>in</a:t>
            </a:r>
            <a:r>
              <a:rPr dirty="0" sz="2100" spc="1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100" spc="-20">
                <a:solidFill>
                  <a:srgbClr val="00AF50"/>
                </a:solidFill>
                <a:latin typeface="Calibri"/>
                <a:cs typeface="Calibri"/>
              </a:rPr>
              <a:t>food</a:t>
            </a:r>
            <a:r>
              <a:rPr dirty="0" sz="210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100" spc="-5">
                <a:solidFill>
                  <a:srgbClr val="00AF50"/>
                </a:solidFill>
                <a:latin typeface="Calibri"/>
                <a:cs typeface="Calibri"/>
              </a:rPr>
              <a:t>companies.</a:t>
            </a:r>
            <a:endParaRPr sz="21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51104" y="2881883"/>
            <a:ext cx="2974975" cy="1463040"/>
            <a:chOff x="451104" y="2881883"/>
            <a:chExt cx="2974975" cy="1463040"/>
          </a:xfrm>
        </p:grpSpPr>
        <p:sp>
          <p:nvSpPr>
            <p:cNvPr id="16" name="object 16"/>
            <p:cNvSpPr/>
            <p:nvPr/>
          </p:nvSpPr>
          <p:spPr>
            <a:xfrm>
              <a:off x="457200" y="2887979"/>
              <a:ext cx="2962910" cy="1450975"/>
            </a:xfrm>
            <a:custGeom>
              <a:avLst/>
              <a:gdLst/>
              <a:ahLst/>
              <a:cxnLst/>
              <a:rect l="l" t="t" r="r" b="b"/>
              <a:pathLst>
                <a:path w="2962910" h="1450975">
                  <a:moveTo>
                    <a:pt x="2720848" y="0"/>
                  </a:moveTo>
                  <a:lnTo>
                    <a:pt x="241808" y="0"/>
                  </a:lnTo>
                  <a:lnTo>
                    <a:pt x="193077" y="4910"/>
                  </a:lnTo>
                  <a:lnTo>
                    <a:pt x="147688" y="18994"/>
                  </a:lnTo>
                  <a:lnTo>
                    <a:pt x="106613" y="41281"/>
                  </a:lnTo>
                  <a:lnTo>
                    <a:pt x="70826" y="70802"/>
                  </a:lnTo>
                  <a:lnTo>
                    <a:pt x="41298" y="106585"/>
                  </a:lnTo>
                  <a:lnTo>
                    <a:pt x="19003" y="147661"/>
                  </a:lnTo>
                  <a:lnTo>
                    <a:pt x="4912" y="193058"/>
                  </a:lnTo>
                  <a:lnTo>
                    <a:pt x="0" y="241808"/>
                  </a:lnTo>
                  <a:lnTo>
                    <a:pt x="0" y="1209040"/>
                  </a:lnTo>
                  <a:lnTo>
                    <a:pt x="4912" y="1257789"/>
                  </a:lnTo>
                  <a:lnTo>
                    <a:pt x="19003" y="1303186"/>
                  </a:lnTo>
                  <a:lnTo>
                    <a:pt x="41298" y="1344262"/>
                  </a:lnTo>
                  <a:lnTo>
                    <a:pt x="70826" y="1380045"/>
                  </a:lnTo>
                  <a:lnTo>
                    <a:pt x="106613" y="1409566"/>
                  </a:lnTo>
                  <a:lnTo>
                    <a:pt x="147688" y="1431853"/>
                  </a:lnTo>
                  <a:lnTo>
                    <a:pt x="193077" y="1445937"/>
                  </a:lnTo>
                  <a:lnTo>
                    <a:pt x="241808" y="1450848"/>
                  </a:lnTo>
                  <a:lnTo>
                    <a:pt x="2720848" y="1450848"/>
                  </a:lnTo>
                  <a:lnTo>
                    <a:pt x="2769597" y="1445937"/>
                  </a:lnTo>
                  <a:lnTo>
                    <a:pt x="2814994" y="1431853"/>
                  </a:lnTo>
                  <a:lnTo>
                    <a:pt x="2856070" y="1409566"/>
                  </a:lnTo>
                  <a:lnTo>
                    <a:pt x="2891853" y="1380045"/>
                  </a:lnTo>
                  <a:lnTo>
                    <a:pt x="2921374" y="1344262"/>
                  </a:lnTo>
                  <a:lnTo>
                    <a:pt x="2943661" y="1303186"/>
                  </a:lnTo>
                  <a:lnTo>
                    <a:pt x="2957745" y="1257789"/>
                  </a:lnTo>
                  <a:lnTo>
                    <a:pt x="2962655" y="1209040"/>
                  </a:lnTo>
                  <a:lnTo>
                    <a:pt x="2962655" y="241808"/>
                  </a:lnTo>
                  <a:lnTo>
                    <a:pt x="2957745" y="193058"/>
                  </a:lnTo>
                  <a:lnTo>
                    <a:pt x="2943661" y="147661"/>
                  </a:lnTo>
                  <a:lnTo>
                    <a:pt x="2921374" y="106585"/>
                  </a:lnTo>
                  <a:lnTo>
                    <a:pt x="2891853" y="70802"/>
                  </a:lnTo>
                  <a:lnTo>
                    <a:pt x="2856070" y="41281"/>
                  </a:lnTo>
                  <a:lnTo>
                    <a:pt x="2814994" y="18994"/>
                  </a:lnTo>
                  <a:lnTo>
                    <a:pt x="2769597" y="4910"/>
                  </a:lnTo>
                  <a:lnTo>
                    <a:pt x="2720848" y="0"/>
                  </a:lnTo>
                  <a:close/>
                </a:path>
              </a:pathLst>
            </a:custGeom>
            <a:solidFill>
              <a:srgbClr val="5382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57200" y="2887979"/>
              <a:ext cx="2962910" cy="1450975"/>
            </a:xfrm>
            <a:custGeom>
              <a:avLst/>
              <a:gdLst/>
              <a:ahLst/>
              <a:cxnLst/>
              <a:rect l="l" t="t" r="r" b="b"/>
              <a:pathLst>
                <a:path w="2962910" h="1450975">
                  <a:moveTo>
                    <a:pt x="0" y="241808"/>
                  </a:moveTo>
                  <a:lnTo>
                    <a:pt x="4912" y="193058"/>
                  </a:lnTo>
                  <a:lnTo>
                    <a:pt x="19003" y="147661"/>
                  </a:lnTo>
                  <a:lnTo>
                    <a:pt x="41298" y="106585"/>
                  </a:lnTo>
                  <a:lnTo>
                    <a:pt x="70826" y="70802"/>
                  </a:lnTo>
                  <a:lnTo>
                    <a:pt x="106613" y="41281"/>
                  </a:lnTo>
                  <a:lnTo>
                    <a:pt x="147688" y="18994"/>
                  </a:lnTo>
                  <a:lnTo>
                    <a:pt x="193077" y="4910"/>
                  </a:lnTo>
                  <a:lnTo>
                    <a:pt x="241808" y="0"/>
                  </a:lnTo>
                  <a:lnTo>
                    <a:pt x="2720848" y="0"/>
                  </a:lnTo>
                  <a:lnTo>
                    <a:pt x="2769597" y="4910"/>
                  </a:lnTo>
                  <a:lnTo>
                    <a:pt x="2814994" y="18994"/>
                  </a:lnTo>
                  <a:lnTo>
                    <a:pt x="2856070" y="41281"/>
                  </a:lnTo>
                  <a:lnTo>
                    <a:pt x="2891853" y="70802"/>
                  </a:lnTo>
                  <a:lnTo>
                    <a:pt x="2921374" y="106585"/>
                  </a:lnTo>
                  <a:lnTo>
                    <a:pt x="2943661" y="147661"/>
                  </a:lnTo>
                  <a:lnTo>
                    <a:pt x="2957745" y="193058"/>
                  </a:lnTo>
                  <a:lnTo>
                    <a:pt x="2962655" y="241808"/>
                  </a:lnTo>
                  <a:lnTo>
                    <a:pt x="2962655" y="1209040"/>
                  </a:lnTo>
                  <a:lnTo>
                    <a:pt x="2957745" y="1257789"/>
                  </a:lnTo>
                  <a:lnTo>
                    <a:pt x="2943661" y="1303186"/>
                  </a:lnTo>
                  <a:lnTo>
                    <a:pt x="2921374" y="1344262"/>
                  </a:lnTo>
                  <a:lnTo>
                    <a:pt x="2891853" y="1380045"/>
                  </a:lnTo>
                  <a:lnTo>
                    <a:pt x="2856070" y="1409566"/>
                  </a:lnTo>
                  <a:lnTo>
                    <a:pt x="2814994" y="1431853"/>
                  </a:lnTo>
                  <a:lnTo>
                    <a:pt x="2769597" y="1445937"/>
                  </a:lnTo>
                  <a:lnTo>
                    <a:pt x="2720848" y="1450848"/>
                  </a:lnTo>
                  <a:lnTo>
                    <a:pt x="241808" y="1450848"/>
                  </a:lnTo>
                  <a:lnTo>
                    <a:pt x="193077" y="1445937"/>
                  </a:lnTo>
                  <a:lnTo>
                    <a:pt x="147688" y="1431853"/>
                  </a:lnTo>
                  <a:lnTo>
                    <a:pt x="106613" y="1409566"/>
                  </a:lnTo>
                  <a:lnTo>
                    <a:pt x="70826" y="1380045"/>
                  </a:lnTo>
                  <a:lnTo>
                    <a:pt x="41298" y="1344262"/>
                  </a:lnTo>
                  <a:lnTo>
                    <a:pt x="19003" y="1303186"/>
                  </a:lnTo>
                  <a:lnTo>
                    <a:pt x="4912" y="1257789"/>
                  </a:lnTo>
                  <a:lnTo>
                    <a:pt x="0" y="1209040"/>
                  </a:lnTo>
                  <a:lnTo>
                    <a:pt x="0" y="241808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766978" y="3236163"/>
            <a:ext cx="2341880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25">
                <a:solidFill>
                  <a:srgbClr val="FFFFFF"/>
                </a:solidFill>
                <a:latin typeface="Calibri"/>
                <a:cs typeface="Calibri"/>
              </a:rPr>
              <a:t>Investment</a:t>
            </a:r>
            <a:endParaRPr sz="40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413505" y="4550409"/>
            <a:ext cx="5280025" cy="1172845"/>
            <a:chOff x="3413505" y="4550409"/>
            <a:chExt cx="5280025" cy="1172845"/>
          </a:xfrm>
        </p:grpSpPr>
        <p:sp>
          <p:nvSpPr>
            <p:cNvPr id="20" name="object 20"/>
            <p:cNvSpPr/>
            <p:nvPr/>
          </p:nvSpPr>
          <p:spPr>
            <a:xfrm>
              <a:off x="3419855" y="4556759"/>
              <a:ext cx="5267325" cy="1160145"/>
            </a:xfrm>
            <a:custGeom>
              <a:avLst/>
              <a:gdLst/>
              <a:ahLst/>
              <a:cxnLst/>
              <a:rect l="l" t="t" r="r" b="b"/>
              <a:pathLst>
                <a:path w="5267325" h="1160145">
                  <a:moveTo>
                    <a:pt x="5073650" y="0"/>
                  </a:moveTo>
                  <a:lnTo>
                    <a:pt x="0" y="0"/>
                  </a:lnTo>
                  <a:lnTo>
                    <a:pt x="0" y="1159764"/>
                  </a:lnTo>
                  <a:lnTo>
                    <a:pt x="5073650" y="1159764"/>
                  </a:lnTo>
                  <a:lnTo>
                    <a:pt x="5117987" y="1154659"/>
                  </a:lnTo>
                  <a:lnTo>
                    <a:pt x="5158679" y="1140117"/>
                  </a:lnTo>
                  <a:lnTo>
                    <a:pt x="5194568" y="1117300"/>
                  </a:lnTo>
                  <a:lnTo>
                    <a:pt x="5224496" y="1087366"/>
                  </a:lnTo>
                  <a:lnTo>
                    <a:pt x="5247306" y="1051477"/>
                  </a:lnTo>
                  <a:lnTo>
                    <a:pt x="5261841" y="1010791"/>
                  </a:lnTo>
                  <a:lnTo>
                    <a:pt x="5266944" y="966469"/>
                  </a:lnTo>
                  <a:lnTo>
                    <a:pt x="5266944" y="193294"/>
                  </a:lnTo>
                  <a:lnTo>
                    <a:pt x="5261841" y="148956"/>
                  </a:lnTo>
                  <a:lnTo>
                    <a:pt x="5247306" y="108264"/>
                  </a:lnTo>
                  <a:lnTo>
                    <a:pt x="5224496" y="72375"/>
                  </a:lnTo>
                  <a:lnTo>
                    <a:pt x="5194568" y="42447"/>
                  </a:lnTo>
                  <a:lnTo>
                    <a:pt x="5158679" y="19637"/>
                  </a:lnTo>
                  <a:lnTo>
                    <a:pt x="5117987" y="5102"/>
                  </a:lnTo>
                  <a:lnTo>
                    <a:pt x="5073650" y="0"/>
                  </a:lnTo>
                  <a:close/>
                </a:path>
              </a:pathLst>
            </a:custGeom>
            <a:solidFill>
              <a:srgbClr val="CFD4EA">
                <a:alpha val="90194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3419855" y="4556759"/>
              <a:ext cx="5267325" cy="1160145"/>
            </a:xfrm>
            <a:custGeom>
              <a:avLst/>
              <a:gdLst/>
              <a:ahLst/>
              <a:cxnLst/>
              <a:rect l="l" t="t" r="r" b="b"/>
              <a:pathLst>
                <a:path w="5267325" h="1160145">
                  <a:moveTo>
                    <a:pt x="5266944" y="193294"/>
                  </a:moveTo>
                  <a:lnTo>
                    <a:pt x="5266944" y="966469"/>
                  </a:lnTo>
                  <a:lnTo>
                    <a:pt x="5261841" y="1010791"/>
                  </a:lnTo>
                  <a:lnTo>
                    <a:pt x="5247306" y="1051477"/>
                  </a:lnTo>
                  <a:lnTo>
                    <a:pt x="5224496" y="1087366"/>
                  </a:lnTo>
                  <a:lnTo>
                    <a:pt x="5194568" y="1117300"/>
                  </a:lnTo>
                  <a:lnTo>
                    <a:pt x="5158679" y="1140117"/>
                  </a:lnTo>
                  <a:lnTo>
                    <a:pt x="5117987" y="1154659"/>
                  </a:lnTo>
                  <a:lnTo>
                    <a:pt x="5073650" y="1159764"/>
                  </a:lnTo>
                  <a:lnTo>
                    <a:pt x="0" y="1159764"/>
                  </a:lnTo>
                  <a:lnTo>
                    <a:pt x="0" y="0"/>
                  </a:lnTo>
                  <a:lnTo>
                    <a:pt x="5073650" y="0"/>
                  </a:lnTo>
                  <a:lnTo>
                    <a:pt x="5117987" y="5102"/>
                  </a:lnTo>
                  <a:lnTo>
                    <a:pt x="5158679" y="19637"/>
                  </a:lnTo>
                  <a:lnTo>
                    <a:pt x="5194568" y="42447"/>
                  </a:lnTo>
                  <a:lnTo>
                    <a:pt x="5224496" y="72375"/>
                  </a:lnTo>
                  <a:lnTo>
                    <a:pt x="5247306" y="108264"/>
                  </a:lnTo>
                  <a:lnTo>
                    <a:pt x="5261841" y="148956"/>
                  </a:lnTo>
                  <a:lnTo>
                    <a:pt x="5266944" y="193294"/>
                  </a:lnTo>
                  <a:close/>
                </a:path>
              </a:pathLst>
            </a:custGeom>
            <a:ln w="12192">
              <a:solidFill>
                <a:srgbClr val="CFD4E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3487673" y="4738878"/>
            <a:ext cx="4962525" cy="711200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280"/>
              </a:spcBef>
              <a:buChar char="•"/>
              <a:tabLst>
                <a:tab pos="241300" algn="l"/>
              </a:tabLst>
            </a:pPr>
            <a:r>
              <a:rPr dirty="0" sz="2100" spc="-10">
                <a:solidFill>
                  <a:srgbClr val="00AF50"/>
                </a:solidFill>
                <a:latin typeface="Calibri"/>
                <a:cs typeface="Calibri"/>
              </a:rPr>
              <a:t>Research!</a:t>
            </a:r>
            <a:r>
              <a:rPr dirty="0" sz="2100" spc="-15">
                <a:solidFill>
                  <a:srgbClr val="00AF50"/>
                </a:solidFill>
                <a:latin typeface="Calibri"/>
                <a:cs typeface="Calibri"/>
              </a:rPr>
              <a:t> Grassroots</a:t>
            </a:r>
            <a:r>
              <a:rPr dirty="0" sz="2100" spc="15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100" spc="-10">
                <a:solidFill>
                  <a:srgbClr val="00AF50"/>
                </a:solidFill>
                <a:latin typeface="Calibri"/>
                <a:cs typeface="Calibri"/>
              </a:rPr>
              <a:t>research.</a:t>
            </a:r>
            <a:r>
              <a:rPr dirty="0" sz="2100" spc="5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100" spc="-10">
                <a:solidFill>
                  <a:srgbClr val="00AF50"/>
                </a:solidFill>
                <a:latin typeface="Calibri"/>
                <a:cs typeface="Calibri"/>
              </a:rPr>
              <a:t>Produkt</a:t>
            </a:r>
            <a:r>
              <a:rPr dirty="0" sz="2100" spc="-2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100" spc="-5">
                <a:solidFill>
                  <a:srgbClr val="00AF50"/>
                </a:solidFill>
                <a:latin typeface="Calibri"/>
                <a:cs typeface="Calibri"/>
              </a:rPr>
              <a:t>dev</a:t>
            </a:r>
            <a:endParaRPr sz="21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180"/>
              </a:spcBef>
              <a:buChar char="•"/>
              <a:tabLst>
                <a:tab pos="241300" algn="l"/>
              </a:tabLst>
            </a:pPr>
            <a:r>
              <a:rPr dirty="0" sz="2100" spc="-10">
                <a:solidFill>
                  <a:srgbClr val="00AF50"/>
                </a:solidFill>
                <a:latin typeface="Calibri"/>
                <a:cs typeface="Calibri"/>
              </a:rPr>
              <a:t>Development</a:t>
            </a:r>
            <a:r>
              <a:rPr dirty="0" sz="210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100" spc="-5">
                <a:solidFill>
                  <a:srgbClr val="00AF50"/>
                </a:solidFill>
                <a:latin typeface="Calibri"/>
                <a:cs typeface="Calibri"/>
              </a:rPr>
              <a:t>of</a:t>
            </a:r>
            <a:r>
              <a:rPr dirty="0" sz="2100" spc="-15">
                <a:solidFill>
                  <a:srgbClr val="00AF50"/>
                </a:solidFill>
                <a:latin typeface="Calibri"/>
                <a:cs typeface="Calibri"/>
              </a:rPr>
              <a:t> organic</a:t>
            </a:r>
            <a:r>
              <a:rPr dirty="0" sz="2100" spc="-5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dirty="0" sz="2100" spc="-10">
                <a:solidFill>
                  <a:srgbClr val="00AF50"/>
                </a:solidFill>
                <a:latin typeface="Calibri"/>
                <a:cs typeface="Calibri"/>
              </a:rPr>
              <a:t>farm practices</a:t>
            </a:r>
            <a:endParaRPr sz="21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51104" y="4404359"/>
            <a:ext cx="2974975" cy="1463040"/>
            <a:chOff x="451104" y="4404359"/>
            <a:chExt cx="2974975" cy="1463040"/>
          </a:xfrm>
        </p:grpSpPr>
        <p:sp>
          <p:nvSpPr>
            <p:cNvPr id="24" name="object 24"/>
            <p:cNvSpPr/>
            <p:nvPr/>
          </p:nvSpPr>
          <p:spPr>
            <a:xfrm>
              <a:off x="457200" y="4410455"/>
              <a:ext cx="2962910" cy="1450975"/>
            </a:xfrm>
            <a:custGeom>
              <a:avLst/>
              <a:gdLst/>
              <a:ahLst/>
              <a:cxnLst/>
              <a:rect l="l" t="t" r="r" b="b"/>
              <a:pathLst>
                <a:path w="2962910" h="1450975">
                  <a:moveTo>
                    <a:pt x="2720848" y="0"/>
                  </a:moveTo>
                  <a:lnTo>
                    <a:pt x="241808" y="0"/>
                  </a:lnTo>
                  <a:lnTo>
                    <a:pt x="193077" y="4910"/>
                  </a:lnTo>
                  <a:lnTo>
                    <a:pt x="147688" y="18994"/>
                  </a:lnTo>
                  <a:lnTo>
                    <a:pt x="106613" y="41281"/>
                  </a:lnTo>
                  <a:lnTo>
                    <a:pt x="70826" y="70802"/>
                  </a:lnTo>
                  <a:lnTo>
                    <a:pt x="41298" y="106585"/>
                  </a:lnTo>
                  <a:lnTo>
                    <a:pt x="19003" y="147661"/>
                  </a:lnTo>
                  <a:lnTo>
                    <a:pt x="4912" y="193058"/>
                  </a:lnTo>
                  <a:lnTo>
                    <a:pt x="0" y="241808"/>
                  </a:lnTo>
                  <a:lnTo>
                    <a:pt x="0" y="1209040"/>
                  </a:lnTo>
                  <a:lnTo>
                    <a:pt x="4912" y="1257770"/>
                  </a:lnTo>
                  <a:lnTo>
                    <a:pt x="19003" y="1303159"/>
                  </a:lnTo>
                  <a:lnTo>
                    <a:pt x="41298" y="1344234"/>
                  </a:lnTo>
                  <a:lnTo>
                    <a:pt x="70826" y="1380021"/>
                  </a:lnTo>
                  <a:lnTo>
                    <a:pt x="106613" y="1409549"/>
                  </a:lnTo>
                  <a:lnTo>
                    <a:pt x="147688" y="1431844"/>
                  </a:lnTo>
                  <a:lnTo>
                    <a:pt x="193077" y="1445935"/>
                  </a:lnTo>
                  <a:lnTo>
                    <a:pt x="241808" y="1450848"/>
                  </a:lnTo>
                  <a:lnTo>
                    <a:pt x="2720848" y="1450848"/>
                  </a:lnTo>
                  <a:lnTo>
                    <a:pt x="2769597" y="1445935"/>
                  </a:lnTo>
                  <a:lnTo>
                    <a:pt x="2814994" y="1431844"/>
                  </a:lnTo>
                  <a:lnTo>
                    <a:pt x="2856070" y="1409549"/>
                  </a:lnTo>
                  <a:lnTo>
                    <a:pt x="2891853" y="1380021"/>
                  </a:lnTo>
                  <a:lnTo>
                    <a:pt x="2921374" y="1344234"/>
                  </a:lnTo>
                  <a:lnTo>
                    <a:pt x="2943661" y="1303159"/>
                  </a:lnTo>
                  <a:lnTo>
                    <a:pt x="2957745" y="1257770"/>
                  </a:lnTo>
                  <a:lnTo>
                    <a:pt x="2962655" y="1209040"/>
                  </a:lnTo>
                  <a:lnTo>
                    <a:pt x="2962655" y="241808"/>
                  </a:lnTo>
                  <a:lnTo>
                    <a:pt x="2957745" y="193058"/>
                  </a:lnTo>
                  <a:lnTo>
                    <a:pt x="2943661" y="147661"/>
                  </a:lnTo>
                  <a:lnTo>
                    <a:pt x="2921374" y="106585"/>
                  </a:lnTo>
                  <a:lnTo>
                    <a:pt x="2891853" y="70802"/>
                  </a:lnTo>
                  <a:lnTo>
                    <a:pt x="2856070" y="41281"/>
                  </a:lnTo>
                  <a:lnTo>
                    <a:pt x="2814994" y="18994"/>
                  </a:lnTo>
                  <a:lnTo>
                    <a:pt x="2769597" y="4910"/>
                  </a:lnTo>
                  <a:lnTo>
                    <a:pt x="2720848" y="0"/>
                  </a:lnTo>
                  <a:close/>
                </a:path>
              </a:pathLst>
            </a:custGeom>
            <a:solidFill>
              <a:srgbClr val="5382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457200" y="4410455"/>
              <a:ext cx="2962910" cy="1450975"/>
            </a:xfrm>
            <a:custGeom>
              <a:avLst/>
              <a:gdLst/>
              <a:ahLst/>
              <a:cxnLst/>
              <a:rect l="l" t="t" r="r" b="b"/>
              <a:pathLst>
                <a:path w="2962910" h="1450975">
                  <a:moveTo>
                    <a:pt x="0" y="241808"/>
                  </a:moveTo>
                  <a:lnTo>
                    <a:pt x="4912" y="193058"/>
                  </a:lnTo>
                  <a:lnTo>
                    <a:pt x="19003" y="147661"/>
                  </a:lnTo>
                  <a:lnTo>
                    <a:pt x="41298" y="106585"/>
                  </a:lnTo>
                  <a:lnTo>
                    <a:pt x="70826" y="70802"/>
                  </a:lnTo>
                  <a:lnTo>
                    <a:pt x="106613" y="41281"/>
                  </a:lnTo>
                  <a:lnTo>
                    <a:pt x="147688" y="18994"/>
                  </a:lnTo>
                  <a:lnTo>
                    <a:pt x="193077" y="4910"/>
                  </a:lnTo>
                  <a:lnTo>
                    <a:pt x="241808" y="0"/>
                  </a:lnTo>
                  <a:lnTo>
                    <a:pt x="2720848" y="0"/>
                  </a:lnTo>
                  <a:lnTo>
                    <a:pt x="2769597" y="4910"/>
                  </a:lnTo>
                  <a:lnTo>
                    <a:pt x="2814994" y="18994"/>
                  </a:lnTo>
                  <a:lnTo>
                    <a:pt x="2856070" y="41281"/>
                  </a:lnTo>
                  <a:lnTo>
                    <a:pt x="2891853" y="70802"/>
                  </a:lnTo>
                  <a:lnTo>
                    <a:pt x="2921374" y="106585"/>
                  </a:lnTo>
                  <a:lnTo>
                    <a:pt x="2943661" y="147661"/>
                  </a:lnTo>
                  <a:lnTo>
                    <a:pt x="2957745" y="193058"/>
                  </a:lnTo>
                  <a:lnTo>
                    <a:pt x="2962655" y="241808"/>
                  </a:lnTo>
                  <a:lnTo>
                    <a:pt x="2962655" y="1209040"/>
                  </a:lnTo>
                  <a:lnTo>
                    <a:pt x="2957745" y="1257770"/>
                  </a:lnTo>
                  <a:lnTo>
                    <a:pt x="2943661" y="1303159"/>
                  </a:lnTo>
                  <a:lnTo>
                    <a:pt x="2921374" y="1344234"/>
                  </a:lnTo>
                  <a:lnTo>
                    <a:pt x="2891853" y="1380021"/>
                  </a:lnTo>
                  <a:lnTo>
                    <a:pt x="2856070" y="1409549"/>
                  </a:lnTo>
                  <a:lnTo>
                    <a:pt x="2814994" y="1431844"/>
                  </a:lnTo>
                  <a:lnTo>
                    <a:pt x="2769597" y="1445935"/>
                  </a:lnTo>
                  <a:lnTo>
                    <a:pt x="2720848" y="1450848"/>
                  </a:lnTo>
                  <a:lnTo>
                    <a:pt x="241808" y="1450848"/>
                  </a:lnTo>
                  <a:lnTo>
                    <a:pt x="193077" y="1445935"/>
                  </a:lnTo>
                  <a:lnTo>
                    <a:pt x="147688" y="1431844"/>
                  </a:lnTo>
                  <a:lnTo>
                    <a:pt x="106613" y="1409549"/>
                  </a:lnTo>
                  <a:lnTo>
                    <a:pt x="70826" y="1380021"/>
                  </a:lnTo>
                  <a:lnTo>
                    <a:pt x="41298" y="1344234"/>
                  </a:lnTo>
                  <a:lnTo>
                    <a:pt x="19003" y="1303159"/>
                  </a:lnTo>
                  <a:lnTo>
                    <a:pt x="4912" y="1257770"/>
                  </a:lnTo>
                  <a:lnTo>
                    <a:pt x="0" y="1209040"/>
                  </a:lnTo>
                  <a:lnTo>
                    <a:pt x="0" y="241808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 txBox="1"/>
          <p:nvPr/>
        </p:nvSpPr>
        <p:spPr>
          <a:xfrm>
            <a:off x="820318" y="4760467"/>
            <a:ext cx="2235200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15">
                <a:solidFill>
                  <a:srgbClr val="FFFFFF"/>
                </a:solidFill>
                <a:latin typeface="Calibri"/>
                <a:cs typeface="Calibri"/>
              </a:rPr>
              <a:t>Innovation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7287" y="5893028"/>
            <a:ext cx="9063355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005"/>
              </a:lnSpc>
            </a:pPr>
            <a:r>
              <a:rPr dirty="0" sz="2000" spc="-10"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………………………………………………………………………………………………………………………………………..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0875" y="103758"/>
            <a:ext cx="6537325" cy="953135"/>
          </a:xfrm>
          <a:prstGeom prst="rect"/>
        </p:spPr>
        <p:txBody>
          <a:bodyPr wrap="square" lIns="0" tIns="67945" rIns="0" bIns="0" rtlCol="0" vert="horz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dirty="0" sz="3200" spc="-5" b="0">
                <a:latin typeface="Calibri Light"/>
                <a:cs typeface="Calibri Light"/>
              </a:rPr>
              <a:t>Cities </a:t>
            </a:r>
            <a:r>
              <a:rPr dirty="0" sz="3200" spc="-10" b="0">
                <a:latin typeface="Calibri Light"/>
                <a:cs typeface="Calibri Light"/>
              </a:rPr>
              <a:t>team </a:t>
            </a:r>
            <a:r>
              <a:rPr dirty="0" sz="3200" b="0">
                <a:latin typeface="Calibri Light"/>
                <a:cs typeface="Calibri Light"/>
              </a:rPr>
              <a:t>up with </a:t>
            </a:r>
            <a:r>
              <a:rPr dirty="0" sz="3200" spc="-15" b="0">
                <a:latin typeface="Calibri Light"/>
                <a:cs typeface="Calibri Light"/>
              </a:rPr>
              <a:t>Organic </a:t>
            </a:r>
            <a:r>
              <a:rPr dirty="0" sz="3200" b="0">
                <a:latin typeface="Calibri Light"/>
                <a:cs typeface="Calibri Light"/>
              </a:rPr>
              <a:t>Denmark </a:t>
            </a:r>
            <a:r>
              <a:rPr dirty="0" sz="3200" spc="-20" b="0">
                <a:latin typeface="Calibri Light"/>
                <a:cs typeface="Calibri Light"/>
              </a:rPr>
              <a:t>to </a:t>
            </a:r>
            <a:r>
              <a:rPr dirty="0" sz="3200" spc="-710" b="0">
                <a:latin typeface="Calibri Light"/>
                <a:cs typeface="Calibri Light"/>
              </a:rPr>
              <a:t> </a:t>
            </a:r>
            <a:r>
              <a:rPr dirty="0" sz="3200" spc="-15" b="0">
                <a:latin typeface="Calibri Light"/>
                <a:cs typeface="Calibri Light"/>
              </a:rPr>
              <a:t>promote</a:t>
            </a:r>
            <a:r>
              <a:rPr dirty="0" sz="3200" spc="-10" b="0">
                <a:latin typeface="Calibri Light"/>
                <a:cs typeface="Calibri Light"/>
              </a:rPr>
              <a:t> </a:t>
            </a:r>
            <a:r>
              <a:rPr dirty="0" sz="3200" spc="-20" b="0">
                <a:latin typeface="Calibri Light"/>
                <a:cs typeface="Calibri Light"/>
              </a:rPr>
              <a:t>conversion</a:t>
            </a:r>
            <a:r>
              <a:rPr dirty="0" sz="3200" spc="20" b="0">
                <a:latin typeface="Calibri Light"/>
                <a:cs typeface="Calibri Light"/>
              </a:rPr>
              <a:t> </a:t>
            </a:r>
            <a:r>
              <a:rPr dirty="0" sz="3200" spc="-5" b="0">
                <a:latin typeface="Calibri Light"/>
                <a:cs typeface="Calibri Light"/>
              </a:rPr>
              <a:t>locally</a:t>
            </a:r>
            <a:endParaRPr sz="32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7542" y="2204973"/>
            <a:ext cx="3597910" cy="3481070"/>
          </a:xfrm>
          <a:prstGeom prst="rect">
            <a:avLst/>
          </a:prstGeom>
        </p:spPr>
        <p:txBody>
          <a:bodyPr wrap="square" lIns="0" tIns="48895" rIns="0" bIns="0" rtlCol="0" vert="horz">
            <a:spAutoFit/>
          </a:bodyPr>
          <a:lstStyle/>
          <a:p>
            <a:pPr marL="241300" marR="5080" indent="-228600">
              <a:lnSpc>
                <a:spcPct val="90000"/>
              </a:lnSpc>
              <a:spcBef>
                <a:spcPts val="385"/>
              </a:spcBef>
              <a:buSzPct val="95833"/>
              <a:buFont typeface="Wingdings"/>
              <a:buChar char=""/>
              <a:tabLst>
                <a:tab pos="253365" algn="l"/>
              </a:tabLst>
            </a:pPr>
            <a:r>
              <a:rPr dirty="0" sz="2400" spc="-10">
                <a:latin typeface="Calibri"/>
                <a:cs typeface="Calibri"/>
              </a:rPr>
              <a:t>Partnerships </a:t>
            </a:r>
            <a:r>
              <a:rPr dirty="0" sz="2400">
                <a:latin typeface="Calibri"/>
                <a:cs typeface="Calibri"/>
              </a:rPr>
              <a:t>with 26 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municipalities </a:t>
            </a:r>
            <a:r>
              <a:rPr dirty="0" sz="2400" spc="-5">
                <a:latin typeface="Calibri"/>
                <a:cs typeface="Calibri"/>
              </a:rPr>
              <a:t>on </a:t>
            </a:r>
            <a:r>
              <a:rPr dirty="0" sz="2400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conversion to organic </a:t>
            </a:r>
            <a:r>
              <a:rPr dirty="0" sz="2400" spc="-1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farming,</a:t>
            </a:r>
            <a:r>
              <a:rPr dirty="0" sz="2400" spc="-4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especially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in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areas </a:t>
            </a:r>
            <a:r>
              <a:rPr dirty="0" sz="2400" spc="-53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where </a:t>
            </a:r>
            <a:r>
              <a:rPr dirty="0" sz="2400" spc="-5">
                <a:latin typeface="Calibri"/>
                <a:cs typeface="Calibri"/>
              </a:rPr>
              <a:t>local drinking </a:t>
            </a:r>
            <a:r>
              <a:rPr dirty="0" sz="2400" spc="-15">
                <a:latin typeface="Calibri"/>
                <a:cs typeface="Calibri"/>
              </a:rPr>
              <a:t>water </a:t>
            </a:r>
            <a:r>
              <a:rPr dirty="0" sz="2400" spc="-53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supplies </a:t>
            </a:r>
            <a:r>
              <a:rPr dirty="0" sz="2400">
                <a:latin typeface="Calibri"/>
                <a:cs typeface="Calibri"/>
              </a:rPr>
              <a:t>and </a:t>
            </a:r>
            <a:r>
              <a:rPr dirty="0" sz="2400" spc="-15">
                <a:latin typeface="Calibri"/>
                <a:cs typeface="Calibri"/>
              </a:rPr>
              <a:t>nature </a:t>
            </a:r>
            <a:r>
              <a:rPr dirty="0" sz="2400" spc="-10">
                <a:latin typeface="Calibri"/>
                <a:cs typeface="Calibri"/>
              </a:rPr>
              <a:t>must </a:t>
            </a:r>
            <a:r>
              <a:rPr dirty="0" sz="2400" spc="-5">
                <a:latin typeface="Calibri"/>
                <a:cs typeface="Calibri"/>
              </a:rPr>
              <a:t> be</a:t>
            </a:r>
            <a:r>
              <a:rPr dirty="0" sz="2400" spc="-10">
                <a:latin typeface="Calibri"/>
                <a:cs typeface="Calibri"/>
              </a:rPr>
              <a:t> protected.</a:t>
            </a:r>
            <a:endParaRPr sz="2400">
              <a:latin typeface="Calibri"/>
              <a:cs typeface="Calibri"/>
            </a:endParaRPr>
          </a:p>
          <a:p>
            <a:pPr algn="just" marL="241300" marR="800735" indent="-228600">
              <a:lnSpc>
                <a:spcPts val="2590"/>
              </a:lnSpc>
              <a:spcBef>
                <a:spcPts val="1040"/>
              </a:spcBef>
              <a:buSzPct val="95833"/>
              <a:buFont typeface="Wingdings"/>
              <a:buChar char=""/>
              <a:tabLst>
                <a:tab pos="253365" algn="l"/>
              </a:tabLst>
            </a:pPr>
            <a:r>
              <a:rPr dirty="0" sz="2400" spc="-20">
                <a:latin typeface="Calibri"/>
                <a:cs typeface="Calibri"/>
              </a:rPr>
              <a:t>”Conversion </a:t>
            </a:r>
            <a:r>
              <a:rPr dirty="0" sz="2400" spc="-5">
                <a:latin typeface="Calibri"/>
                <a:cs typeface="Calibri"/>
              </a:rPr>
              <a:t>checks” </a:t>
            </a:r>
            <a:r>
              <a:rPr dirty="0" sz="2400" spc="-530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motivate</a:t>
            </a:r>
            <a:r>
              <a:rPr dirty="0" sz="2400" spc="-35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farmers</a:t>
            </a:r>
            <a:r>
              <a:rPr dirty="0" sz="2400" spc="-45">
                <a:latin typeface="Calibri"/>
                <a:cs typeface="Calibri"/>
              </a:rPr>
              <a:t> </a:t>
            </a:r>
            <a:r>
              <a:rPr dirty="0" sz="2400" spc="-20">
                <a:latin typeface="Calibri"/>
                <a:cs typeface="Calibri"/>
              </a:rPr>
              <a:t>for </a:t>
            </a:r>
            <a:r>
              <a:rPr dirty="0" sz="2400" spc="-530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organics.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48200" y="1752600"/>
            <a:ext cx="4038600" cy="373227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7287" y="5893028"/>
            <a:ext cx="9063355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005"/>
              </a:lnSpc>
            </a:pPr>
            <a:r>
              <a:rPr dirty="0" sz="2000" spc="-10"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………………………………………………………………………………………………………………………………………..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542" y="0"/>
            <a:ext cx="6953250" cy="1184275"/>
          </a:xfrm>
          <a:prstGeom prst="rect"/>
        </p:spPr>
        <p:txBody>
          <a:bodyPr wrap="square" lIns="0" tIns="81280" rIns="0" bIns="0" rtlCol="0" vert="horz">
            <a:spAutoFit/>
          </a:bodyPr>
          <a:lstStyle/>
          <a:p>
            <a:pPr marL="12700" marR="5080">
              <a:lnSpc>
                <a:spcPts val="4320"/>
              </a:lnSpc>
              <a:spcBef>
                <a:spcPts val="640"/>
              </a:spcBef>
            </a:pPr>
            <a:r>
              <a:rPr dirty="0" sz="4000" spc="-30" b="0">
                <a:latin typeface="Calibri Light"/>
                <a:cs typeface="Calibri Light"/>
              </a:rPr>
              <a:t>PUSH:</a:t>
            </a:r>
            <a:r>
              <a:rPr dirty="0" sz="4000" spc="-70" b="0">
                <a:latin typeface="Calibri Light"/>
                <a:cs typeface="Calibri Light"/>
              </a:rPr>
              <a:t> </a:t>
            </a:r>
            <a:r>
              <a:rPr dirty="0" sz="4000" spc="-20" b="0">
                <a:latin typeface="Calibri Light"/>
                <a:cs typeface="Calibri Light"/>
              </a:rPr>
              <a:t>Product</a:t>
            </a:r>
            <a:r>
              <a:rPr dirty="0" sz="4000" spc="-25" b="0">
                <a:latin typeface="Calibri Light"/>
                <a:cs typeface="Calibri Light"/>
              </a:rPr>
              <a:t> </a:t>
            </a:r>
            <a:r>
              <a:rPr dirty="0" sz="4000" spc="-10" b="0">
                <a:latin typeface="Calibri Light"/>
                <a:cs typeface="Calibri Light"/>
              </a:rPr>
              <a:t>development</a:t>
            </a:r>
            <a:r>
              <a:rPr dirty="0" sz="4000" spc="-40" b="0">
                <a:latin typeface="Calibri Light"/>
                <a:cs typeface="Calibri Light"/>
              </a:rPr>
              <a:t> </a:t>
            </a:r>
            <a:r>
              <a:rPr dirty="0" sz="4000" spc="-20" b="0">
                <a:latin typeface="Calibri Light"/>
                <a:cs typeface="Calibri Light"/>
              </a:rPr>
              <a:t>team </a:t>
            </a:r>
            <a:r>
              <a:rPr dirty="0" sz="4000" spc="-890" b="0">
                <a:latin typeface="Calibri Light"/>
                <a:cs typeface="Calibri Light"/>
              </a:rPr>
              <a:t> </a:t>
            </a:r>
            <a:r>
              <a:rPr dirty="0" sz="4000" spc="-25" b="0">
                <a:latin typeface="Calibri Light"/>
                <a:cs typeface="Calibri Light"/>
              </a:rPr>
              <a:t>creates</a:t>
            </a:r>
            <a:r>
              <a:rPr dirty="0" sz="4000" spc="-10" b="0">
                <a:latin typeface="Calibri Light"/>
                <a:cs typeface="Calibri Light"/>
              </a:rPr>
              <a:t> </a:t>
            </a:r>
            <a:r>
              <a:rPr dirty="0" sz="4000" spc="-15" b="0">
                <a:latin typeface="Calibri Light"/>
                <a:cs typeface="Calibri Light"/>
              </a:rPr>
              <a:t>new</a:t>
            </a:r>
            <a:r>
              <a:rPr dirty="0" sz="4000" spc="-10" b="0">
                <a:latin typeface="Calibri Light"/>
                <a:cs typeface="Calibri Light"/>
              </a:rPr>
              <a:t> </a:t>
            </a:r>
            <a:r>
              <a:rPr dirty="0" sz="4000" spc="-15" b="0">
                <a:latin typeface="Calibri Light"/>
                <a:cs typeface="Calibri Light"/>
              </a:rPr>
              <a:t>products,</a:t>
            </a:r>
            <a:r>
              <a:rPr dirty="0" sz="4000" spc="-30" b="0">
                <a:latin typeface="Calibri Light"/>
                <a:cs typeface="Calibri Light"/>
              </a:rPr>
              <a:t> </a:t>
            </a:r>
            <a:r>
              <a:rPr dirty="0" sz="4000" spc="-10" b="0">
                <a:latin typeface="Calibri Light"/>
                <a:cs typeface="Calibri Light"/>
              </a:rPr>
              <a:t>new</a:t>
            </a:r>
            <a:r>
              <a:rPr dirty="0" sz="4000" spc="-5" b="0">
                <a:latin typeface="Calibri Light"/>
                <a:cs typeface="Calibri Light"/>
              </a:rPr>
              <a:t> </a:t>
            </a:r>
            <a:r>
              <a:rPr dirty="0" sz="4000" spc="-10" b="0">
                <a:latin typeface="Calibri Light"/>
                <a:cs typeface="Calibri Light"/>
              </a:rPr>
              <a:t>jobs</a:t>
            </a:r>
            <a:endParaRPr sz="400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50520" y="1688592"/>
            <a:ext cx="4297680" cy="3228340"/>
            <a:chOff x="350520" y="1688592"/>
            <a:chExt cx="4297680" cy="32283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" y="1688592"/>
              <a:ext cx="3930396" cy="322173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0520" y="1693164"/>
              <a:ext cx="4297680" cy="322326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068951" y="1670050"/>
            <a:ext cx="3277235" cy="3938270"/>
          </a:xfrm>
          <a:prstGeom prst="rect">
            <a:avLst/>
          </a:prstGeom>
        </p:spPr>
        <p:txBody>
          <a:bodyPr wrap="square" lIns="0" tIns="48895" rIns="0" bIns="0" rtlCol="0" vert="horz">
            <a:spAutoFit/>
          </a:bodyPr>
          <a:lstStyle/>
          <a:p>
            <a:pPr marL="241300" marR="5080" indent="-228600">
              <a:lnSpc>
                <a:spcPct val="90000"/>
              </a:lnSpc>
              <a:spcBef>
                <a:spcPts val="385"/>
              </a:spcBef>
              <a:buSzPct val="95833"/>
              <a:buFont typeface="Wingdings"/>
              <a:buChar char=""/>
              <a:tabLst>
                <a:tab pos="253365" algn="l"/>
              </a:tabLst>
            </a:pPr>
            <a:r>
              <a:rPr dirty="0" sz="2400" spc="-10">
                <a:latin typeface="Calibri"/>
                <a:cs typeface="Calibri"/>
              </a:rPr>
              <a:t>Product development </a:t>
            </a:r>
            <a:r>
              <a:rPr dirty="0" sz="2400" spc="-5">
                <a:latin typeface="Calibri"/>
                <a:cs typeface="Calibri"/>
              </a:rPr>
              <a:t> team </a:t>
            </a:r>
            <a:r>
              <a:rPr dirty="0" sz="2400" spc="-15">
                <a:latin typeface="Calibri"/>
                <a:cs typeface="Calibri"/>
              </a:rPr>
              <a:t>creates </a:t>
            </a:r>
            <a:r>
              <a:rPr dirty="0" sz="2400" spc="-5">
                <a:latin typeface="Calibri"/>
                <a:cs typeface="Calibri"/>
              </a:rPr>
              <a:t>new </a:t>
            </a:r>
            <a:r>
              <a:rPr dirty="0" sz="240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companies, </a:t>
            </a:r>
            <a:r>
              <a:rPr dirty="0" sz="2400" spc="-5">
                <a:latin typeface="Calibri"/>
                <a:cs typeface="Calibri"/>
              </a:rPr>
              <a:t>new </a:t>
            </a:r>
            <a:r>
              <a:rPr dirty="0" sz="240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products </a:t>
            </a:r>
            <a:r>
              <a:rPr dirty="0" sz="2400">
                <a:latin typeface="Calibri"/>
                <a:cs typeface="Calibri"/>
              </a:rPr>
              <a:t>and </a:t>
            </a:r>
            <a:r>
              <a:rPr dirty="0" sz="2400" spc="-5">
                <a:latin typeface="Calibri"/>
                <a:cs typeface="Calibri"/>
              </a:rPr>
              <a:t>25% job </a:t>
            </a:r>
            <a:r>
              <a:rPr dirty="0" sz="240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growth</a:t>
            </a:r>
            <a:r>
              <a:rPr dirty="0" sz="2400" spc="-4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in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small-medium </a:t>
            </a:r>
            <a:r>
              <a:rPr dirty="0" sz="2400" spc="-525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organic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companies.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Wingdings"/>
              <a:buChar char=""/>
            </a:pPr>
            <a:endParaRPr sz="2400">
              <a:latin typeface="Calibri"/>
              <a:cs typeface="Calibri"/>
            </a:endParaRPr>
          </a:p>
          <a:p>
            <a:pPr marL="241300" marR="121285" indent="-228600">
              <a:lnSpc>
                <a:spcPct val="90000"/>
              </a:lnSpc>
              <a:spcBef>
                <a:spcPts val="1670"/>
              </a:spcBef>
              <a:buSzPct val="95833"/>
              <a:buFont typeface="Wingdings"/>
              <a:buChar char=""/>
              <a:tabLst>
                <a:tab pos="253365" algn="l"/>
              </a:tabLst>
            </a:pPr>
            <a:r>
              <a:rPr dirty="0" sz="2400" spc="-10">
                <a:latin typeface="Calibri"/>
                <a:cs typeface="Calibri"/>
              </a:rPr>
              <a:t>Cooperation </a:t>
            </a:r>
            <a:r>
              <a:rPr dirty="0" sz="2400">
                <a:latin typeface="Calibri"/>
                <a:cs typeface="Calibri"/>
              </a:rPr>
              <a:t>along </a:t>
            </a:r>
            <a:r>
              <a:rPr dirty="0" sz="2400" spc="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product </a:t>
            </a:r>
            <a:r>
              <a:rPr dirty="0" sz="2400">
                <a:latin typeface="Calibri"/>
                <a:cs typeface="Calibri"/>
              </a:rPr>
              <a:t>chains – </a:t>
            </a:r>
            <a:r>
              <a:rPr dirty="0" sz="2400" spc="-5">
                <a:latin typeface="Calibri"/>
                <a:cs typeface="Calibri"/>
              </a:rPr>
              <a:t>new </a:t>
            </a:r>
            <a:r>
              <a:rPr dirty="0" sz="240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products,</a:t>
            </a:r>
            <a:r>
              <a:rPr dirty="0" sz="2400" spc="-60">
                <a:latin typeface="Calibri"/>
                <a:cs typeface="Calibri"/>
              </a:rPr>
              <a:t> </a:t>
            </a:r>
            <a:r>
              <a:rPr dirty="0" sz="2400" spc="-5">
                <a:latin typeface="Calibri"/>
                <a:cs typeface="Calibri"/>
              </a:rPr>
              <a:t>new</a:t>
            </a:r>
            <a:r>
              <a:rPr dirty="0" sz="2400" spc="-4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markets, </a:t>
            </a:r>
            <a:r>
              <a:rPr dirty="0" sz="2400" spc="-52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value </a:t>
            </a:r>
            <a:r>
              <a:rPr dirty="0" sz="2400" spc="-5">
                <a:latin typeface="Calibri"/>
                <a:cs typeface="Calibri"/>
              </a:rPr>
              <a:t>added.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287" y="5893028"/>
            <a:ext cx="9063355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005"/>
              </a:lnSpc>
            </a:pPr>
            <a:r>
              <a:rPr dirty="0" sz="2000" spc="-10"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………………………………………………………………………………………………………………………………………..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81812"/>
            <a:ext cx="9144000" cy="529437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91050" y="1207134"/>
            <a:ext cx="4259580" cy="3454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100" spc="-5" b="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dirty="0" sz="2100" spc="-1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100" spc="-10" b="0">
                <a:solidFill>
                  <a:srgbClr val="000000"/>
                </a:solidFill>
                <a:latin typeface="Calibri"/>
                <a:cs typeface="Calibri"/>
              </a:rPr>
              <a:t>entire</a:t>
            </a:r>
            <a:r>
              <a:rPr dirty="0" sz="2100" spc="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100" spc="-20" b="0">
                <a:solidFill>
                  <a:srgbClr val="000000"/>
                </a:solidFill>
                <a:latin typeface="Calibri"/>
                <a:cs typeface="Calibri"/>
              </a:rPr>
              <a:t>food</a:t>
            </a:r>
            <a:r>
              <a:rPr dirty="0" sz="2100" b="0">
                <a:solidFill>
                  <a:srgbClr val="000000"/>
                </a:solidFill>
                <a:latin typeface="Calibri"/>
                <a:cs typeface="Calibri"/>
              </a:rPr>
              <a:t> chain</a:t>
            </a:r>
            <a:r>
              <a:rPr dirty="0" sz="2100" spc="-10" b="0">
                <a:solidFill>
                  <a:srgbClr val="000000"/>
                </a:solidFill>
                <a:latin typeface="Calibri"/>
                <a:cs typeface="Calibri"/>
              </a:rPr>
              <a:t> working</a:t>
            </a:r>
            <a:r>
              <a:rPr dirty="0" sz="210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100" spc="-10" b="0">
                <a:solidFill>
                  <a:srgbClr val="000000"/>
                </a:solidFill>
                <a:latin typeface="Calibri"/>
                <a:cs typeface="Calibri"/>
              </a:rPr>
              <a:t>together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22617" y="2045970"/>
            <a:ext cx="1838960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Arial"/>
                <a:cs typeface="Arial"/>
              </a:rPr>
              <a:t>Adding value. </a:t>
            </a:r>
            <a:r>
              <a:rPr dirty="0" sz="1800"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Solving</a:t>
            </a:r>
            <a:r>
              <a:rPr dirty="0" sz="1800" spc="-60"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problems: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800" spc="-5">
                <a:latin typeface="Arial"/>
                <a:cs typeface="Arial"/>
              </a:rPr>
              <a:t>Climate,</a:t>
            </a:r>
            <a:r>
              <a:rPr dirty="0" sz="1800" spc="-2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quality…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61F0D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95259" y="6504430"/>
            <a:ext cx="1254252" cy="28194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285744" y="2371344"/>
            <a:ext cx="2668905" cy="2131060"/>
          </a:xfrm>
          <a:custGeom>
            <a:avLst/>
            <a:gdLst/>
            <a:ahLst/>
            <a:cxnLst/>
            <a:rect l="l" t="t" r="r" b="b"/>
            <a:pathLst>
              <a:path w="2668904" h="2131060">
                <a:moveTo>
                  <a:pt x="1334261" y="0"/>
                </a:moveTo>
                <a:lnTo>
                  <a:pt x="1280601" y="845"/>
                </a:lnTo>
                <a:lnTo>
                  <a:pt x="1227478" y="3361"/>
                </a:lnTo>
                <a:lnTo>
                  <a:pt x="1174932" y="7516"/>
                </a:lnTo>
                <a:lnTo>
                  <a:pt x="1123004" y="13277"/>
                </a:lnTo>
                <a:lnTo>
                  <a:pt x="1071733" y="20614"/>
                </a:lnTo>
                <a:lnTo>
                  <a:pt x="1021159" y="29493"/>
                </a:lnTo>
                <a:lnTo>
                  <a:pt x="971322" y="39884"/>
                </a:lnTo>
                <a:lnTo>
                  <a:pt x="922262" y="51754"/>
                </a:lnTo>
                <a:lnTo>
                  <a:pt x="874018" y="65072"/>
                </a:lnTo>
                <a:lnTo>
                  <a:pt x="826631" y="79805"/>
                </a:lnTo>
                <a:lnTo>
                  <a:pt x="780140" y="95923"/>
                </a:lnTo>
                <a:lnTo>
                  <a:pt x="734586" y="113393"/>
                </a:lnTo>
                <a:lnTo>
                  <a:pt x="690008" y="132184"/>
                </a:lnTo>
                <a:lnTo>
                  <a:pt x="646446" y="152263"/>
                </a:lnTo>
                <a:lnTo>
                  <a:pt x="603939" y="173599"/>
                </a:lnTo>
                <a:lnTo>
                  <a:pt x="562529" y="196160"/>
                </a:lnTo>
                <a:lnTo>
                  <a:pt x="522254" y="219914"/>
                </a:lnTo>
                <a:lnTo>
                  <a:pt x="483154" y="244830"/>
                </a:lnTo>
                <a:lnTo>
                  <a:pt x="445270" y="270875"/>
                </a:lnTo>
                <a:lnTo>
                  <a:pt x="408642" y="298018"/>
                </a:lnTo>
                <a:lnTo>
                  <a:pt x="373308" y="326227"/>
                </a:lnTo>
                <a:lnTo>
                  <a:pt x="339309" y="355470"/>
                </a:lnTo>
                <a:lnTo>
                  <a:pt x="306685" y="385715"/>
                </a:lnTo>
                <a:lnTo>
                  <a:pt x="275476" y="416931"/>
                </a:lnTo>
                <a:lnTo>
                  <a:pt x="245721" y="449086"/>
                </a:lnTo>
                <a:lnTo>
                  <a:pt x="217461" y="482148"/>
                </a:lnTo>
                <a:lnTo>
                  <a:pt x="190735" y="516084"/>
                </a:lnTo>
                <a:lnTo>
                  <a:pt x="165583" y="550865"/>
                </a:lnTo>
                <a:lnTo>
                  <a:pt x="142045" y="586456"/>
                </a:lnTo>
                <a:lnTo>
                  <a:pt x="120161" y="622828"/>
                </a:lnTo>
                <a:lnTo>
                  <a:pt x="99971" y="659947"/>
                </a:lnTo>
                <a:lnTo>
                  <a:pt x="81515" y="697782"/>
                </a:lnTo>
                <a:lnTo>
                  <a:pt x="64832" y="736302"/>
                </a:lnTo>
                <a:lnTo>
                  <a:pt x="49962" y="775474"/>
                </a:lnTo>
                <a:lnTo>
                  <a:pt x="36946" y="815267"/>
                </a:lnTo>
                <a:lnTo>
                  <a:pt x="25823" y="855648"/>
                </a:lnTo>
                <a:lnTo>
                  <a:pt x="16633" y="896587"/>
                </a:lnTo>
                <a:lnTo>
                  <a:pt x="9416" y="938051"/>
                </a:lnTo>
                <a:lnTo>
                  <a:pt x="4211" y="980008"/>
                </a:lnTo>
                <a:lnTo>
                  <a:pt x="1059" y="1022427"/>
                </a:lnTo>
                <a:lnTo>
                  <a:pt x="0" y="1065276"/>
                </a:lnTo>
                <a:lnTo>
                  <a:pt x="1059" y="1108124"/>
                </a:lnTo>
                <a:lnTo>
                  <a:pt x="4211" y="1150543"/>
                </a:lnTo>
                <a:lnTo>
                  <a:pt x="9416" y="1192500"/>
                </a:lnTo>
                <a:lnTo>
                  <a:pt x="16633" y="1233964"/>
                </a:lnTo>
                <a:lnTo>
                  <a:pt x="25823" y="1274903"/>
                </a:lnTo>
                <a:lnTo>
                  <a:pt x="36946" y="1315284"/>
                </a:lnTo>
                <a:lnTo>
                  <a:pt x="49962" y="1355077"/>
                </a:lnTo>
                <a:lnTo>
                  <a:pt x="64832" y="1394249"/>
                </a:lnTo>
                <a:lnTo>
                  <a:pt x="81515" y="1432769"/>
                </a:lnTo>
                <a:lnTo>
                  <a:pt x="99971" y="1470604"/>
                </a:lnTo>
                <a:lnTo>
                  <a:pt x="120161" y="1507723"/>
                </a:lnTo>
                <a:lnTo>
                  <a:pt x="142045" y="1544095"/>
                </a:lnTo>
                <a:lnTo>
                  <a:pt x="165583" y="1579686"/>
                </a:lnTo>
                <a:lnTo>
                  <a:pt x="190735" y="1614467"/>
                </a:lnTo>
                <a:lnTo>
                  <a:pt x="217461" y="1648403"/>
                </a:lnTo>
                <a:lnTo>
                  <a:pt x="245721" y="1681465"/>
                </a:lnTo>
                <a:lnTo>
                  <a:pt x="275476" y="1713620"/>
                </a:lnTo>
                <a:lnTo>
                  <a:pt x="306685" y="1744836"/>
                </a:lnTo>
                <a:lnTo>
                  <a:pt x="339309" y="1775081"/>
                </a:lnTo>
                <a:lnTo>
                  <a:pt x="373308" y="1804324"/>
                </a:lnTo>
                <a:lnTo>
                  <a:pt x="408642" y="1832533"/>
                </a:lnTo>
                <a:lnTo>
                  <a:pt x="445270" y="1859676"/>
                </a:lnTo>
                <a:lnTo>
                  <a:pt x="483154" y="1885721"/>
                </a:lnTo>
                <a:lnTo>
                  <a:pt x="522254" y="1910637"/>
                </a:lnTo>
                <a:lnTo>
                  <a:pt x="562529" y="1934391"/>
                </a:lnTo>
                <a:lnTo>
                  <a:pt x="603939" y="1956952"/>
                </a:lnTo>
                <a:lnTo>
                  <a:pt x="646446" y="1978288"/>
                </a:lnTo>
                <a:lnTo>
                  <a:pt x="690008" y="1998367"/>
                </a:lnTo>
                <a:lnTo>
                  <a:pt x="734586" y="2017158"/>
                </a:lnTo>
                <a:lnTo>
                  <a:pt x="780140" y="2034628"/>
                </a:lnTo>
                <a:lnTo>
                  <a:pt x="826631" y="2050746"/>
                </a:lnTo>
                <a:lnTo>
                  <a:pt x="874018" y="2065479"/>
                </a:lnTo>
                <a:lnTo>
                  <a:pt x="922262" y="2078797"/>
                </a:lnTo>
                <a:lnTo>
                  <a:pt x="971322" y="2090667"/>
                </a:lnTo>
                <a:lnTo>
                  <a:pt x="1021159" y="2101058"/>
                </a:lnTo>
                <a:lnTo>
                  <a:pt x="1071733" y="2109937"/>
                </a:lnTo>
                <a:lnTo>
                  <a:pt x="1123004" y="2117274"/>
                </a:lnTo>
                <a:lnTo>
                  <a:pt x="1174932" y="2123035"/>
                </a:lnTo>
                <a:lnTo>
                  <a:pt x="1227478" y="2127190"/>
                </a:lnTo>
                <a:lnTo>
                  <a:pt x="1280601" y="2129706"/>
                </a:lnTo>
                <a:lnTo>
                  <a:pt x="1334261" y="2130551"/>
                </a:lnTo>
                <a:lnTo>
                  <a:pt x="1387922" y="2129706"/>
                </a:lnTo>
                <a:lnTo>
                  <a:pt x="1441045" y="2127190"/>
                </a:lnTo>
                <a:lnTo>
                  <a:pt x="1493591" y="2123035"/>
                </a:lnTo>
                <a:lnTo>
                  <a:pt x="1545519" y="2117274"/>
                </a:lnTo>
                <a:lnTo>
                  <a:pt x="1596790" y="2109937"/>
                </a:lnTo>
                <a:lnTo>
                  <a:pt x="1647364" y="2101058"/>
                </a:lnTo>
                <a:lnTo>
                  <a:pt x="1697201" y="2090667"/>
                </a:lnTo>
                <a:lnTo>
                  <a:pt x="1746261" y="2078797"/>
                </a:lnTo>
                <a:lnTo>
                  <a:pt x="1794505" y="2065479"/>
                </a:lnTo>
                <a:lnTo>
                  <a:pt x="1841892" y="2050746"/>
                </a:lnTo>
                <a:lnTo>
                  <a:pt x="1888383" y="2034628"/>
                </a:lnTo>
                <a:lnTo>
                  <a:pt x="1933937" y="2017158"/>
                </a:lnTo>
                <a:lnTo>
                  <a:pt x="1978515" y="1998367"/>
                </a:lnTo>
                <a:lnTo>
                  <a:pt x="2022077" y="1978288"/>
                </a:lnTo>
                <a:lnTo>
                  <a:pt x="2064584" y="1956952"/>
                </a:lnTo>
                <a:lnTo>
                  <a:pt x="2105994" y="1934391"/>
                </a:lnTo>
                <a:lnTo>
                  <a:pt x="2146269" y="1910637"/>
                </a:lnTo>
                <a:lnTo>
                  <a:pt x="2185369" y="1885721"/>
                </a:lnTo>
                <a:lnTo>
                  <a:pt x="2223253" y="1859676"/>
                </a:lnTo>
                <a:lnTo>
                  <a:pt x="2259881" y="1832533"/>
                </a:lnTo>
                <a:lnTo>
                  <a:pt x="2295215" y="1804324"/>
                </a:lnTo>
                <a:lnTo>
                  <a:pt x="2329214" y="1775081"/>
                </a:lnTo>
                <a:lnTo>
                  <a:pt x="2361838" y="1744836"/>
                </a:lnTo>
                <a:lnTo>
                  <a:pt x="2393047" y="1713620"/>
                </a:lnTo>
                <a:lnTo>
                  <a:pt x="2422802" y="1681465"/>
                </a:lnTo>
                <a:lnTo>
                  <a:pt x="2451062" y="1648403"/>
                </a:lnTo>
                <a:lnTo>
                  <a:pt x="2477788" y="1614467"/>
                </a:lnTo>
                <a:lnTo>
                  <a:pt x="2502940" y="1579686"/>
                </a:lnTo>
                <a:lnTo>
                  <a:pt x="2526478" y="1544095"/>
                </a:lnTo>
                <a:lnTo>
                  <a:pt x="2548362" y="1507723"/>
                </a:lnTo>
                <a:lnTo>
                  <a:pt x="2568552" y="1470604"/>
                </a:lnTo>
                <a:lnTo>
                  <a:pt x="2587008" y="1432769"/>
                </a:lnTo>
                <a:lnTo>
                  <a:pt x="2603691" y="1394249"/>
                </a:lnTo>
                <a:lnTo>
                  <a:pt x="2618561" y="1355077"/>
                </a:lnTo>
                <a:lnTo>
                  <a:pt x="2631577" y="1315284"/>
                </a:lnTo>
                <a:lnTo>
                  <a:pt x="2642700" y="1274903"/>
                </a:lnTo>
                <a:lnTo>
                  <a:pt x="2651890" y="1233964"/>
                </a:lnTo>
                <a:lnTo>
                  <a:pt x="2659107" y="1192500"/>
                </a:lnTo>
                <a:lnTo>
                  <a:pt x="2664312" y="1150543"/>
                </a:lnTo>
                <a:lnTo>
                  <a:pt x="2667464" y="1108124"/>
                </a:lnTo>
                <a:lnTo>
                  <a:pt x="2668523" y="1065276"/>
                </a:lnTo>
                <a:lnTo>
                  <a:pt x="2667464" y="1022427"/>
                </a:lnTo>
                <a:lnTo>
                  <a:pt x="2664312" y="980008"/>
                </a:lnTo>
                <a:lnTo>
                  <a:pt x="2659107" y="938051"/>
                </a:lnTo>
                <a:lnTo>
                  <a:pt x="2651890" y="896587"/>
                </a:lnTo>
                <a:lnTo>
                  <a:pt x="2642700" y="855648"/>
                </a:lnTo>
                <a:lnTo>
                  <a:pt x="2631577" y="815267"/>
                </a:lnTo>
                <a:lnTo>
                  <a:pt x="2618561" y="775474"/>
                </a:lnTo>
                <a:lnTo>
                  <a:pt x="2603691" y="736302"/>
                </a:lnTo>
                <a:lnTo>
                  <a:pt x="2587008" y="697782"/>
                </a:lnTo>
                <a:lnTo>
                  <a:pt x="2568552" y="659947"/>
                </a:lnTo>
                <a:lnTo>
                  <a:pt x="2548362" y="622828"/>
                </a:lnTo>
                <a:lnTo>
                  <a:pt x="2526478" y="586456"/>
                </a:lnTo>
                <a:lnTo>
                  <a:pt x="2502940" y="550865"/>
                </a:lnTo>
                <a:lnTo>
                  <a:pt x="2477788" y="516084"/>
                </a:lnTo>
                <a:lnTo>
                  <a:pt x="2451062" y="482148"/>
                </a:lnTo>
                <a:lnTo>
                  <a:pt x="2422802" y="449086"/>
                </a:lnTo>
                <a:lnTo>
                  <a:pt x="2393047" y="416931"/>
                </a:lnTo>
                <a:lnTo>
                  <a:pt x="2361838" y="385715"/>
                </a:lnTo>
                <a:lnTo>
                  <a:pt x="2329214" y="355470"/>
                </a:lnTo>
                <a:lnTo>
                  <a:pt x="2295215" y="326227"/>
                </a:lnTo>
                <a:lnTo>
                  <a:pt x="2259881" y="298018"/>
                </a:lnTo>
                <a:lnTo>
                  <a:pt x="2223253" y="270875"/>
                </a:lnTo>
                <a:lnTo>
                  <a:pt x="2185369" y="244830"/>
                </a:lnTo>
                <a:lnTo>
                  <a:pt x="2146269" y="219914"/>
                </a:lnTo>
                <a:lnTo>
                  <a:pt x="2105994" y="196160"/>
                </a:lnTo>
                <a:lnTo>
                  <a:pt x="2064584" y="173599"/>
                </a:lnTo>
                <a:lnTo>
                  <a:pt x="2022077" y="152263"/>
                </a:lnTo>
                <a:lnTo>
                  <a:pt x="1978515" y="132184"/>
                </a:lnTo>
                <a:lnTo>
                  <a:pt x="1933937" y="113393"/>
                </a:lnTo>
                <a:lnTo>
                  <a:pt x="1888383" y="95923"/>
                </a:lnTo>
                <a:lnTo>
                  <a:pt x="1841892" y="79805"/>
                </a:lnTo>
                <a:lnTo>
                  <a:pt x="1794505" y="65072"/>
                </a:lnTo>
                <a:lnTo>
                  <a:pt x="1746261" y="51754"/>
                </a:lnTo>
                <a:lnTo>
                  <a:pt x="1697201" y="39884"/>
                </a:lnTo>
                <a:lnTo>
                  <a:pt x="1647364" y="29493"/>
                </a:lnTo>
                <a:lnTo>
                  <a:pt x="1596790" y="20614"/>
                </a:lnTo>
                <a:lnTo>
                  <a:pt x="1545519" y="13277"/>
                </a:lnTo>
                <a:lnTo>
                  <a:pt x="1493591" y="7516"/>
                </a:lnTo>
                <a:lnTo>
                  <a:pt x="1441045" y="3361"/>
                </a:lnTo>
                <a:lnTo>
                  <a:pt x="1387922" y="845"/>
                </a:lnTo>
                <a:lnTo>
                  <a:pt x="13342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766820" y="2489961"/>
            <a:ext cx="1706880" cy="1854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635">
              <a:lnSpc>
                <a:spcPct val="100000"/>
              </a:lnSpc>
              <a:spcBef>
                <a:spcPts val="100"/>
              </a:spcBef>
            </a:pPr>
            <a:r>
              <a:rPr dirty="0" sz="2400" spc="-5" b="1" i="1">
                <a:solidFill>
                  <a:srgbClr val="1B2911"/>
                </a:solidFill>
                <a:latin typeface="Calibri"/>
                <a:cs typeface="Calibri"/>
              </a:rPr>
              <a:t>PULL:</a:t>
            </a:r>
            <a:endParaRPr sz="2400">
              <a:latin typeface="Calibri"/>
              <a:cs typeface="Calibri"/>
            </a:endParaRPr>
          </a:p>
          <a:p>
            <a:pPr algn="ctr" marL="12700" marR="5080">
              <a:lnSpc>
                <a:spcPct val="100000"/>
              </a:lnSpc>
            </a:pPr>
            <a:r>
              <a:rPr dirty="0" sz="2400" spc="-10" b="1">
                <a:solidFill>
                  <a:srgbClr val="1B2911"/>
                </a:solidFill>
                <a:latin typeface="Calibri"/>
                <a:cs typeface="Calibri"/>
              </a:rPr>
              <a:t>Fokus </a:t>
            </a:r>
            <a:r>
              <a:rPr dirty="0" sz="2400" b="1">
                <a:solidFill>
                  <a:srgbClr val="1B2911"/>
                </a:solidFill>
                <a:latin typeface="Calibri"/>
                <a:cs typeface="Calibri"/>
              </a:rPr>
              <a:t>on </a:t>
            </a:r>
            <a:r>
              <a:rPr dirty="0" sz="2400" spc="5" b="1">
                <a:solidFill>
                  <a:srgbClr val="1B2911"/>
                </a:solidFill>
                <a:latin typeface="Calibri"/>
                <a:cs typeface="Calibri"/>
              </a:rPr>
              <a:t> </a:t>
            </a:r>
            <a:r>
              <a:rPr dirty="0" sz="2400" spc="-15" b="1">
                <a:solidFill>
                  <a:srgbClr val="1B2911"/>
                </a:solidFill>
                <a:latin typeface="Calibri"/>
                <a:cs typeface="Calibri"/>
              </a:rPr>
              <a:t>Market </a:t>
            </a:r>
            <a:r>
              <a:rPr dirty="0" sz="2400" b="1">
                <a:solidFill>
                  <a:srgbClr val="1B2911"/>
                </a:solidFill>
                <a:latin typeface="Calibri"/>
                <a:cs typeface="Calibri"/>
              </a:rPr>
              <a:t>and </a:t>
            </a:r>
            <a:r>
              <a:rPr dirty="0" sz="2400" spc="5" b="1">
                <a:solidFill>
                  <a:srgbClr val="1B2911"/>
                </a:solidFill>
                <a:latin typeface="Calibri"/>
                <a:cs typeface="Calibri"/>
              </a:rPr>
              <a:t> </a:t>
            </a:r>
            <a:r>
              <a:rPr dirty="0" sz="2400" spc="-5" b="1">
                <a:solidFill>
                  <a:srgbClr val="1B2911"/>
                </a:solidFill>
                <a:latin typeface="Calibri"/>
                <a:cs typeface="Calibri"/>
              </a:rPr>
              <a:t>Sector </a:t>
            </a:r>
            <a:r>
              <a:rPr dirty="0" sz="2400" b="1">
                <a:solidFill>
                  <a:srgbClr val="1B2911"/>
                </a:solidFill>
                <a:latin typeface="Calibri"/>
                <a:cs typeface="Calibri"/>
              </a:rPr>
              <a:t> d</a:t>
            </a:r>
            <a:r>
              <a:rPr dirty="0" sz="2400" spc="-15" b="1">
                <a:solidFill>
                  <a:srgbClr val="1B2911"/>
                </a:solidFill>
                <a:latin typeface="Calibri"/>
                <a:cs typeface="Calibri"/>
              </a:rPr>
              <a:t>e</a:t>
            </a:r>
            <a:r>
              <a:rPr dirty="0" sz="2400" spc="-20" b="1">
                <a:solidFill>
                  <a:srgbClr val="1B2911"/>
                </a:solidFill>
                <a:latin typeface="Calibri"/>
                <a:cs typeface="Calibri"/>
              </a:rPr>
              <a:t>v</a:t>
            </a:r>
            <a:r>
              <a:rPr dirty="0" sz="2400" spc="-5" b="1">
                <a:solidFill>
                  <a:srgbClr val="1B2911"/>
                </a:solidFill>
                <a:latin typeface="Calibri"/>
                <a:cs typeface="Calibri"/>
              </a:rPr>
              <a:t>el</a:t>
            </a:r>
            <a:r>
              <a:rPr dirty="0" sz="2400" b="1">
                <a:solidFill>
                  <a:srgbClr val="1B2911"/>
                </a:solidFill>
                <a:latin typeface="Calibri"/>
                <a:cs typeface="Calibri"/>
              </a:rPr>
              <a:t>opme</a:t>
            </a:r>
            <a:r>
              <a:rPr dirty="0" sz="2400" spc="-25" b="1">
                <a:solidFill>
                  <a:srgbClr val="1B2911"/>
                </a:solidFill>
                <a:latin typeface="Calibri"/>
                <a:cs typeface="Calibri"/>
              </a:rPr>
              <a:t>n</a:t>
            </a:r>
            <a:r>
              <a:rPr dirty="0" sz="2400" b="1">
                <a:solidFill>
                  <a:srgbClr val="1B2911"/>
                </a:solidFill>
                <a:latin typeface="Calibri"/>
                <a:cs typeface="Calibri"/>
              </a:rPr>
              <a:t>t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176272" y="1289303"/>
            <a:ext cx="4888230" cy="4268470"/>
            <a:chOff x="2176272" y="1289303"/>
            <a:chExt cx="4888230" cy="4268470"/>
          </a:xfrm>
        </p:grpSpPr>
        <p:sp>
          <p:nvSpPr>
            <p:cNvPr id="7" name="object 7"/>
            <p:cNvSpPr/>
            <p:nvPr/>
          </p:nvSpPr>
          <p:spPr>
            <a:xfrm>
              <a:off x="2226564" y="1292351"/>
              <a:ext cx="2059305" cy="1268095"/>
            </a:xfrm>
            <a:custGeom>
              <a:avLst/>
              <a:gdLst/>
              <a:ahLst/>
              <a:cxnLst/>
              <a:rect l="l" t="t" r="r" b="b"/>
              <a:pathLst>
                <a:path w="2059304" h="1268095">
                  <a:moveTo>
                    <a:pt x="2059051" y="1267968"/>
                  </a:moveTo>
                  <a:lnTo>
                    <a:pt x="0" y="0"/>
                  </a:lnTo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790444" y="3436619"/>
              <a:ext cx="496570" cy="0"/>
            </a:xfrm>
            <a:custGeom>
              <a:avLst/>
              <a:gdLst/>
              <a:ahLst/>
              <a:cxnLst/>
              <a:rect l="l" t="t" r="r" b="b"/>
              <a:pathLst>
                <a:path w="496570" h="0">
                  <a:moveTo>
                    <a:pt x="0" y="0"/>
                  </a:moveTo>
                  <a:lnTo>
                    <a:pt x="496189" y="0"/>
                  </a:lnTo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179320" y="4459224"/>
              <a:ext cx="4785360" cy="1095375"/>
            </a:xfrm>
            <a:custGeom>
              <a:avLst/>
              <a:gdLst/>
              <a:ahLst/>
              <a:cxnLst/>
              <a:rect l="l" t="t" r="r" b="b"/>
              <a:pathLst>
                <a:path w="4785359" h="1095375">
                  <a:moveTo>
                    <a:pt x="0" y="1095248"/>
                  </a:moveTo>
                  <a:lnTo>
                    <a:pt x="2068195" y="18287"/>
                  </a:lnTo>
                </a:path>
                <a:path w="4785359" h="1095375">
                  <a:moveTo>
                    <a:pt x="4784979" y="1062101"/>
                  </a:moveTo>
                  <a:lnTo>
                    <a:pt x="2868168" y="0"/>
                  </a:lnTo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879592" y="3469131"/>
              <a:ext cx="568960" cy="0"/>
            </a:xfrm>
            <a:custGeom>
              <a:avLst/>
              <a:gdLst/>
              <a:ahLst/>
              <a:cxnLst/>
              <a:rect l="l" t="t" r="r" b="b"/>
              <a:pathLst>
                <a:path w="568960" h="0">
                  <a:moveTo>
                    <a:pt x="0" y="0"/>
                  </a:moveTo>
                  <a:lnTo>
                    <a:pt x="568452" y="0"/>
                  </a:lnTo>
                </a:path>
              </a:pathLst>
            </a:custGeom>
            <a:ln w="314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5082539" y="1351787"/>
              <a:ext cx="1978660" cy="1169035"/>
            </a:xfrm>
            <a:custGeom>
              <a:avLst/>
              <a:gdLst/>
              <a:ahLst/>
              <a:cxnLst/>
              <a:rect l="l" t="t" r="r" b="b"/>
              <a:pathLst>
                <a:path w="1978659" h="1169035">
                  <a:moveTo>
                    <a:pt x="0" y="1168527"/>
                  </a:moveTo>
                  <a:lnTo>
                    <a:pt x="1978660" y="0"/>
                  </a:lnTo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230124" y="527304"/>
            <a:ext cx="2571115" cy="1544320"/>
          </a:xfrm>
          <a:prstGeom prst="rect">
            <a:avLst/>
          </a:prstGeom>
          <a:solidFill>
            <a:srgbClr val="00AF50"/>
          </a:solidFill>
          <a:ln w="12191">
            <a:solidFill>
              <a:srgbClr val="FFFFFF"/>
            </a:solidFill>
          </a:ln>
        </p:spPr>
        <p:txBody>
          <a:bodyPr wrap="square" lIns="0" tIns="63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2000">
              <a:latin typeface="Times New Roman"/>
              <a:cs typeface="Times New Roman"/>
            </a:endParaRPr>
          </a:p>
          <a:p>
            <a:pPr algn="just" marL="445134" marR="330835" indent="141605">
              <a:lnSpc>
                <a:spcPts val="2270"/>
              </a:lnSpc>
            </a:pP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National </a:t>
            </a:r>
            <a:r>
              <a:rPr dirty="0" sz="2100" spc="-15">
                <a:solidFill>
                  <a:srgbClr val="FFFFFF"/>
                </a:solidFill>
                <a:latin typeface="Calibri"/>
                <a:cs typeface="Calibri"/>
              </a:rPr>
              <a:t>logo, </a:t>
            </a:r>
            <a:r>
              <a:rPr dirty="0" sz="21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inspection </a:t>
            </a:r>
            <a:r>
              <a:rPr dirty="0" sz="210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21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>
                <a:solidFill>
                  <a:srgbClr val="FFFFFF"/>
                </a:solidFill>
                <a:latin typeface="Calibri"/>
                <a:cs typeface="Calibri"/>
              </a:rPr>
              <a:t>certifying</a:t>
            </a:r>
            <a:r>
              <a:rPr dirty="0" sz="21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>
                <a:solidFill>
                  <a:srgbClr val="FFFFFF"/>
                </a:solidFill>
                <a:latin typeface="Calibri"/>
                <a:cs typeface="Calibri"/>
              </a:rPr>
              <a:t>=</a:t>
            </a:r>
            <a:r>
              <a:rPr dirty="0" sz="21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trust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0124" y="2595372"/>
            <a:ext cx="2560320" cy="1681480"/>
          </a:xfrm>
          <a:prstGeom prst="rect">
            <a:avLst/>
          </a:prstGeom>
          <a:solidFill>
            <a:srgbClr val="00AF50"/>
          </a:solidFill>
          <a:ln w="12191">
            <a:solidFill>
              <a:srgbClr val="FFFFFF"/>
            </a:solidFill>
          </a:ln>
        </p:spPr>
        <p:txBody>
          <a:bodyPr wrap="square" lIns="0" tIns="254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2700">
              <a:latin typeface="Times New Roman"/>
              <a:cs typeface="Times New Roman"/>
            </a:endParaRPr>
          </a:p>
          <a:p>
            <a:pPr algn="ctr" marL="518159" marR="414655" indent="-1270">
              <a:lnSpc>
                <a:spcPts val="2270"/>
              </a:lnSpc>
            </a:pPr>
            <a:r>
              <a:rPr dirty="0" sz="2100" spc="-10">
                <a:solidFill>
                  <a:srgbClr val="FFFFFF"/>
                </a:solidFill>
                <a:latin typeface="Calibri"/>
                <a:cs typeface="Calibri"/>
              </a:rPr>
              <a:t>Consumer </a:t>
            </a: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1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r>
              <a:rPr dirty="0" sz="2100" spc="-8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on </a:t>
            </a:r>
            <a:r>
              <a:rPr dirty="0" sz="2100" spc="-45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10">
                <a:solidFill>
                  <a:srgbClr val="FFFFFF"/>
                </a:solidFill>
                <a:latin typeface="Calibri"/>
                <a:cs typeface="Calibri"/>
              </a:rPr>
              <a:t>organics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0791" y="4782311"/>
            <a:ext cx="2573020" cy="1544320"/>
          </a:xfrm>
          <a:prstGeom prst="rect">
            <a:avLst/>
          </a:prstGeom>
          <a:solidFill>
            <a:srgbClr val="00AF50"/>
          </a:solidFill>
          <a:ln w="12191">
            <a:solidFill>
              <a:srgbClr val="FFFFFF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 marL="168275" marR="161290" indent="50165">
              <a:lnSpc>
                <a:spcPts val="2270"/>
              </a:lnSpc>
              <a:spcBef>
                <a:spcPts val="1305"/>
              </a:spcBef>
            </a:pP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Public </a:t>
            </a:r>
            <a:r>
              <a:rPr dirty="0" sz="2100" spc="-15">
                <a:solidFill>
                  <a:srgbClr val="FFFFFF"/>
                </a:solidFill>
                <a:latin typeface="Calibri"/>
                <a:cs typeface="Calibri"/>
              </a:rPr>
              <a:t>procurement </a:t>
            </a:r>
            <a:r>
              <a:rPr dirty="0" sz="2100" spc="-10">
                <a:solidFill>
                  <a:srgbClr val="FFFFFF"/>
                </a:solidFill>
                <a:latin typeface="Calibri"/>
                <a:cs typeface="Calibri"/>
              </a:rPr>
              <a:t> goals</a:t>
            </a:r>
            <a:r>
              <a:rPr dirty="0" sz="21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21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10">
                <a:solidFill>
                  <a:srgbClr val="FFFFFF"/>
                </a:solidFill>
                <a:latin typeface="Calibri"/>
                <a:cs typeface="Calibri"/>
              </a:rPr>
              <a:t>ressources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29755" y="556259"/>
            <a:ext cx="2571115" cy="1544320"/>
          </a:xfrm>
          <a:prstGeom prst="rect">
            <a:avLst/>
          </a:prstGeom>
          <a:solidFill>
            <a:srgbClr val="00AF50"/>
          </a:solidFill>
          <a:ln w="12192">
            <a:solidFill>
              <a:srgbClr val="FFFFFF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300">
              <a:latin typeface="Times New Roman"/>
              <a:cs typeface="Times New Roman"/>
            </a:endParaRPr>
          </a:p>
          <a:p>
            <a:pPr algn="just" marL="495934" marR="374015" indent="-18415">
              <a:lnSpc>
                <a:spcPts val="2270"/>
              </a:lnSpc>
            </a:pPr>
            <a:r>
              <a:rPr dirty="0" sz="2100" spc="-20">
                <a:solidFill>
                  <a:srgbClr val="FFFFFF"/>
                </a:solidFill>
                <a:latin typeface="Calibri"/>
                <a:cs typeface="Calibri"/>
              </a:rPr>
              <a:t>Farm </a:t>
            </a: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levy funds </a:t>
            </a:r>
            <a:r>
              <a:rPr dirty="0" sz="2100" spc="-4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support </a:t>
            </a:r>
            <a:r>
              <a:rPr dirty="0" sz="2100" spc="-15">
                <a:solidFill>
                  <a:srgbClr val="FFFFFF"/>
                </a:solidFill>
                <a:latin typeface="Calibri"/>
                <a:cs typeface="Calibri"/>
              </a:rPr>
              <a:t>market </a:t>
            </a:r>
            <a:r>
              <a:rPr dirty="0" sz="2100" spc="-45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10">
                <a:solidFill>
                  <a:srgbClr val="FFFFFF"/>
                </a:solidFill>
                <a:latin typeface="Calibri"/>
                <a:cs typeface="Calibri"/>
              </a:rPr>
              <a:t>development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48044" y="2613660"/>
            <a:ext cx="2571115" cy="1633855"/>
          </a:xfrm>
          <a:prstGeom prst="rect">
            <a:avLst/>
          </a:prstGeom>
          <a:solidFill>
            <a:srgbClr val="00AF50"/>
          </a:solidFill>
          <a:ln w="12192">
            <a:solidFill>
              <a:srgbClr val="FFFFFF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350">
              <a:latin typeface="Times New Roman"/>
              <a:cs typeface="Times New Roman"/>
            </a:endParaRPr>
          </a:p>
          <a:p>
            <a:pPr marL="306070">
              <a:lnSpc>
                <a:spcPct val="100000"/>
              </a:lnSpc>
            </a:pP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Export</a:t>
            </a:r>
            <a:r>
              <a:rPr dirty="0" sz="21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10">
                <a:solidFill>
                  <a:srgbClr val="FFFFFF"/>
                </a:solidFill>
                <a:latin typeface="Calibri"/>
                <a:cs typeface="Calibri"/>
              </a:rPr>
              <a:t>promotion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429755" y="4764023"/>
            <a:ext cx="2571115" cy="1544320"/>
          </a:xfrm>
          <a:prstGeom prst="rect">
            <a:avLst/>
          </a:prstGeom>
          <a:solidFill>
            <a:srgbClr val="00AF50"/>
          </a:solidFill>
          <a:ln w="12192">
            <a:solidFill>
              <a:srgbClr val="FFFFFF"/>
            </a:solidFill>
          </a:ln>
        </p:spPr>
        <p:txBody>
          <a:bodyPr wrap="square" lIns="0" tIns="149860" rIns="0" bIns="0" rtlCol="0" vert="horz">
            <a:spAutoFit/>
          </a:bodyPr>
          <a:lstStyle/>
          <a:p>
            <a:pPr algn="ctr" marL="63500" marR="109220">
              <a:lnSpc>
                <a:spcPct val="90000"/>
              </a:lnSpc>
              <a:spcBef>
                <a:spcPts val="1180"/>
              </a:spcBef>
            </a:pP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Capacity </a:t>
            </a:r>
            <a:r>
              <a:rPr dirty="0" sz="2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10">
                <a:solidFill>
                  <a:srgbClr val="FFFFFF"/>
                </a:solidFill>
                <a:latin typeface="Calibri"/>
                <a:cs typeface="Calibri"/>
              </a:rPr>
              <a:t>development</a:t>
            </a:r>
            <a:r>
              <a:rPr dirty="0" sz="21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dirty="0" sz="21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15">
                <a:solidFill>
                  <a:srgbClr val="FFFFFF"/>
                </a:solidFill>
                <a:latin typeface="Calibri"/>
                <a:cs typeface="Calibri"/>
              </a:rPr>
              <a:t>organic</a:t>
            </a:r>
            <a:r>
              <a:rPr dirty="0" sz="21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>
                <a:solidFill>
                  <a:srgbClr val="FFFFFF"/>
                </a:solidFill>
                <a:latin typeface="Calibri"/>
                <a:cs typeface="Calibri"/>
              </a:rPr>
              <a:t>NGO</a:t>
            </a:r>
            <a:r>
              <a:rPr dirty="0" sz="21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>
                <a:solidFill>
                  <a:srgbClr val="FFFFFF"/>
                </a:solidFill>
                <a:latin typeface="Calibri"/>
                <a:cs typeface="Calibri"/>
              </a:rPr>
              <a:t>=</a:t>
            </a:r>
            <a:r>
              <a:rPr dirty="0" sz="21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15">
                <a:solidFill>
                  <a:srgbClr val="FFFFFF"/>
                </a:solidFill>
                <a:latin typeface="Calibri"/>
                <a:cs typeface="Calibri"/>
              </a:rPr>
              <a:t>market </a:t>
            </a:r>
            <a:r>
              <a:rPr dirty="0" sz="2100" spc="-45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10">
                <a:solidFill>
                  <a:srgbClr val="FFFFFF"/>
                </a:solidFill>
                <a:latin typeface="Calibri"/>
                <a:cs typeface="Calibri"/>
              </a:rPr>
              <a:t>development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3504" y="4983479"/>
            <a:ext cx="8127492" cy="165353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64540" y="5590743"/>
            <a:ext cx="10648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Pro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uc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rs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27375" y="5285994"/>
            <a:ext cx="1181100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Central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purchase</a:t>
            </a:r>
            <a:r>
              <a:rPr dirty="0" sz="18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dirty="0" sz="1800" spc="-484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logistics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85028" y="5590743"/>
            <a:ext cx="13068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Chain</a:t>
            </a: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stores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19009" y="5590743"/>
            <a:ext cx="11918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ns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mers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79775" y="1703577"/>
            <a:ext cx="848360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latin typeface="Arial"/>
                <a:cs typeface="Arial"/>
              </a:rPr>
              <a:t>I</a:t>
            </a:r>
            <a:r>
              <a:rPr dirty="0" sz="1400">
                <a:latin typeface="Arial"/>
                <a:cs typeface="Arial"/>
              </a:rPr>
              <a:t>nspira</a:t>
            </a:r>
            <a:r>
              <a:rPr dirty="0" sz="1400" spc="-10">
                <a:latin typeface="Arial"/>
                <a:cs typeface="Arial"/>
              </a:rPr>
              <a:t>t</a:t>
            </a:r>
            <a:r>
              <a:rPr dirty="0" sz="1400">
                <a:latin typeface="Arial"/>
                <a:cs typeface="Arial"/>
              </a:rPr>
              <a:t>ion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22775" y="1638680"/>
            <a:ext cx="44900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Arial"/>
                <a:cs typeface="Arial"/>
              </a:rPr>
              <a:t>Collaboration: </a:t>
            </a:r>
            <a:r>
              <a:rPr dirty="0" sz="1800" spc="-65">
                <a:latin typeface="Arial"/>
                <a:cs typeface="Arial"/>
              </a:rPr>
              <a:t>Top</a:t>
            </a:r>
            <a:r>
              <a:rPr dirty="0" sz="1800" spc="-30"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management,</a:t>
            </a:r>
            <a:r>
              <a:rPr dirty="0" sz="1800" spc="15"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each</a:t>
            </a:r>
            <a:r>
              <a:rPr dirty="0" sz="1800" spc="-10"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chain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65575" y="3267836"/>
            <a:ext cx="926465" cy="4527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latin typeface="Arial"/>
                <a:cs typeface="Arial"/>
              </a:rPr>
              <a:t>Assort</a:t>
            </a:r>
            <a:r>
              <a:rPr dirty="0" sz="1400" spc="-10">
                <a:latin typeface="Arial"/>
                <a:cs typeface="Arial"/>
              </a:rPr>
              <a:t>m</a:t>
            </a:r>
            <a:r>
              <a:rPr dirty="0" sz="1400">
                <a:latin typeface="Arial"/>
                <a:cs typeface="Arial"/>
              </a:rPr>
              <a:t>e</a:t>
            </a:r>
            <a:r>
              <a:rPr dirty="0" sz="1400" spc="-15">
                <a:latin typeface="Arial"/>
                <a:cs typeface="Arial"/>
              </a:rPr>
              <a:t>n</a:t>
            </a:r>
            <a:r>
              <a:rPr dirty="0" sz="1400">
                <a:latin typeface="Arial"/>
                <a:cs typeface="Arial"/>
              </a:rPr>
              <a:t>t  </a:t>
            </a:r>
            <a:r>
              <a:rPr dirty="0" sz="1400">
                <a:latin typeface="Arial"/>
                <a:cs typeface="Arial"/>
              </a:rPr>
              <a:t>strategies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42228" y="3267836"/>
            <a:ext cx="1094740" cy="4527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latin typeface="Arial"/>
                <a:cs typeface="Arial"/>
              </a:rPr>
              <a:t>Product </a:t>
            </a:r>
            <a:r>
              <a:rPr dirty="0" sz="1400" spc="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presen</a:t>
            </a:r>
            <a:r>
              <a:rPr dirty="0" sz="1400" spc="-10">
                <a:latin typeface="Arial"/>
                <a:cs typeface="Arial"/>
              </a:rPr>
              <a:t>t</a:t>
            </a:r>
            <a:r>
              <a:rPr dirty="0" sz="1400">
                <a:latin typeface="Arial"/>
                <a:cs typeface="Arial"/>
              </a:rPr>
              <a:t>a</a:t>
            </a:r>
            <a:r>
              <a:rPr dirty="0" sz="1400" spc="-10">
                <a:latin typeface="Arial"/>
                <a:cs typeface="Arial"/>
              </a:rPr>
              <a:t>t</a:t>
            </a:r>
            <a:r>
              <a:rPr dirty="0" sz="1400">
                <a:latin typeface="Arial"/>
                <a:cs typeface="Arial"/>
              </a:rPr>
              <a:t>ions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418578" y="3267836"/>
            <a:ext cx="1002665" cy="6661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latin typeface="Arial"/>
                <a:cs typeface="Arial"/>
              </a:rPr>
              <a:t>Advertising, </a:t>
            </a:r>
            <a:r>
              <a:rPr dirty="0" sz="1400" spc="-38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</a:t>
            </a:r>
            <a:r>
              <a:rPr dirty="0" sz="1400" spc="-5">
                <a:latin typeface="Arial"/>
                <a:cs typeface="Arial"/>
              </a:rPr>
              <a:t>n</a:t>
            </a:r>
            <a:r>
              <a:rPr dirty="0" sz="1400">
                <a:latin typeface="Arial"/>
                <a:cs typeface="Arial"/>
              </a:rPr>
              <a:t>-s</a:t>
            </a:r>
            <a:r>
              <a:rPr dirty="0" sz="1400">
                <a:latin typeface="Arial"/>
                <a:cs typeface="Arial"/>
              </a:rPr>
              <a:t>t</a:t>
            </a:r>
            <a:r>
              <a:rPr dirty="0" sz="1400">
                <a:latin typeface="Arial"/>
                <a:cs typeface="Arial"/>
              </a:rPr>
              <a:t>ore</a:t>
            </a:r>
            <a:r>
              <a:rPr dirty="0" sz="1400" spc="-4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inf</a:t>
            </a:r>
            <a:r>
              <a:rPr dirty="0" sz="1400">
                <a:latin typeface="Arial"/>
                <a:cs typeface="Arial"/>
              </a:rPr>
              <a:t>o,  </a:t>
            </a:r>
            <a:r>
              <a:rPr dirty="0" sz="1400" spc="-5">
                <a:latin typeface="Arial"/>
                <a:cs typeface="Arial"/>
              </a:rPr>
              <a:t>PR.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8046" y="1295400"/>
            <a:ext cx="2676082" cy="142223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3831" y="2830928"/>
            <a:ext cx="154616" cy="185079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82712" y="1978331"/>
            <a:ext cx="844279" cy="7602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72841" y="2896488"/>
            <a:ext cx="940879" cy="175399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54317" y="2896488"/>
            <a:ext cx="940866" cy="1753998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07983" y="2907128"/>
            <a:ext cx="154616" cy="1850799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87527" y="398780"/>
            <a:ext cx="8641715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solidFill>
                  <a:srgbClr val="000000"/>
                </a:solidFill>
                <a:latin typeface="Arial"/>
                <a:cs typeface="Arial"/>
              </a:rPr>
              <a:t>PULL:</a:t>
            </a:r>
            <a:r>
              <a:rPr dirty="0" sz="3200" spc="-1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3200" spc="-5" b="0">
                <a:solidFill>
                  <a:srgbClr val="000000"/>
                </a:solidFill>
                <a:latin typeface="Arial"/>
                <a:cs typeface="Arial"/>
              </a:rPr>
              <a:t>Support</a:t>
            </a:r>
            <a:r>
              <a:rPr dirty="0" sz="3200" spc="10" b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3200" spc="-5" b="0">
                <a:solidFill>
                  <a:srgbClr val="000000"/>
                </a:solidFill>
                <a:latin typeface="Arial"/>
                <a:cs typeface="Arial"/>
              </a:rPr>
              <a:t>strategic</a:t>
            </a:r>
            <a:r>
              <a:rPr dirty="0" sz="3200" spc="-20" b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3200" spc="-5" b="0">
                <a:solidFill>
                  <a:srgbClr val="000000"/>
                </a:solidFill>
                <a:latin typeface="Arial"/>
                <a:cs typeface="Arial"/>
              </a:rPr>
              <a:t>collaboration</a:t>
            </a:r>
            <a:r>
              <a:rPr dirty="0" sz="3200" spc="-15" b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3200" b="0">
                <a:solidFill>
                  <a:srgbClr val="000000"/>
                </a:solidFill>
                <a:latin typeface="Arial"/>
                <a:cs typeface="Arial"/>
              </a:rPr>
              <a:t>with</a:t>
            </a:r>
            <a:r>
              <a:rPr dirty="0" sz="3200" spc="-5" b="0">
                <a:solidFill>
                  <a:srgbClr val="000000"/>
                </a:solidFill>
                <a:latin typeface="Arial"/>
                <a:cs typeface="Arial"/>
              </a:rPr>
              <a:t> retail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156175"/>
            <a:ext cx="9144000" cy="53136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5940" y="530478"/>
            <a:ext cx="705358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5" b="0" i="1">
                <a:solidFill>
                  <a:srgbClr val="000000"/>
                </a:solidFill>
                <a:latin typeface="Calibri"/>
                <a:cs typeface="Calibri"/>
              </a:rPr>
              <a:t>Positive </a:t>
            </a:r>
            <a:r>
              <a:rPr dirty="0" sz="3600" spc="-10" b="0">
                <a:solidFill>
                  <a:srgbClr val="000000"/>
                </a:solidFill>
                <a:latin typeface="Calibri"/>
                <a:cs typeface="Calibri"/>
              </a:rPr>
              <a:t>communication</a:t>
            </a:r>
            <a:r>
              <a:rPr dirty="0" sz="3600" spc="-4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600" spc="-25" b="0">
                <a:solidFill>
                  <a:srgbClr val="000000"/>
                </a:solidFill>
                <a:latin typeface="Calibri"/>
                <a:cs typeface="Calibri"/>
              </a:rPr>
              <a:t>to</a:t>
            </a:r>
            <a:r>
              <a:rPr dirty="0" sz="3600" spc="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600" spc="-15" b="0">
                <a:solidFill>
                  <a:srgbClr val="000000"/>
                </a:solidFill>
                <a:latin typeface="Calibri"/>
                <a:cs typeface="Calibri"/>
              </a:rPr>
              <a:t>consumers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5940" y="1618234"/>
            <a:ext cx="2955290" cy="13976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05740" indent="-19367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06375" algn="l"/>
              </a:tabLst>
            </a:pPr>
            <a:r>
              <a:rPr dirty="0" sz="1800">
                <a:latin typeface="Calibri"/>
                <a:cs typeface="Calibri"/>
              </a:rPr>
              <a:t>98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percent</a:t>
            </a:r>
            <a:r>
              <a:rPr dirty="0" sz="1800" spc="-5">
                <a:latin typeface="Calibri"/>
                <a:cs typeface="Calibri"/>
              </a:rPr>
              <a:t> know our </a:t>
            </a:r>
            <a:r>
              <a:rPr dirty="0" sz="1800">
                <a:latin typeface="Calibri"/>
                <a:cs typeface="Calibri"/>
              </a:rPr>
              <a:t>label</a:t>
            </a:r>
            <a:endParaRPr sz="1800">
              <a:latin typeface="Calibri"/>
              <a:cs typeface="Calibri"/>
            </a:endParaRPr>
          </a:p>
          <a:p>
            <a:pPr marL="205740" indent="-193675">
              <a:lnSpc>
                <a:spcPct val="100000"/>
              </a:lnSpc>
              <a:buFont typeface="Arial"/>
              <a:buChar char="•"/>
              <a:tabLst>
                <a:tab pos="206375" algn="l"/>
              </a:tabLst>
            </a:pPr>
            <a:r>
              <a:rPr dirty="0" sz="1800">
                <a:latin typeface="Calibri"/>
                <a:cs typeface="Calibri"/>
              </a:rPr>
              <a:t>8</a:t>
            </a:r>
            <a:r>
              <a:rPr dirty="0" sz="1800" spc="-5">
                <a:latin typeface="Calibri"/>
                <a:cs typeface="Calibri"/>
              </a:rPr>
              <a:t> of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10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5">
                <a:latin typeface="Calibri"/>
                <a:cs typeface="Calibri"/>
              </a:rPr>
              <a:t>have </a:t>
            </a:r>
            <a:r>
              <a:rPr dirty="0" sz="1800" spc="-5">
                <a:latin typeface="Calibri"/>
                <a:cs typeface="Calibri"/>
              </a:rPr>
              <a:t>high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confidence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1750">
              <a:latin typeface="Calibri"/>
              <a:cs typeface="Calibri"/>
            </a:endParaRPr>
          </a:p>
          <a:p>
            <a:pPr marL="205740" indent="-193675">
              <a:lnSpc>
                <a:spcPct val="100000"/>
              </a:lnSpc>
              <a:buFont typeface="Arial"/>
              <a:buChar char="•"/>
              <a:tabLst>
                <a:tab pos="206375" algn="l"/>
              </a:tabLst>
            </a:pPr>
            <a:r>
              <a:rPr dirty="0" sz="1800" spc="-15">
                <a:latin typeface="Calibri"/>
                <a:cs typeface="Calibri"/>
              </a:rPr>
              <a:t>Organics</a:t>
            </a:r>
            <a:r>
              <a:rPr dirty="0" sz="1800" spc="1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is </a:t>
            </a:r>
            <a:r>
              <a:rPr dirty="0" sz="1800" spc="-10">
                <a:latin typeface="Calibri"/>
                <a:cs typeface="Calibri"/>
              </a:rPr>
              <a:t>”folkelig”</a:t>
            </a:r>
            <a:endParaRPr sz="1800">
              <a:latin typeface="Calibri"/>
              <a:cs typeface="Calibri"/>
            </a:endParaRPr>
          </a:p>
          <a:p>
            <a:pPr marL="205740" indent="-193675">
              <a:lnSpc>
                <a:spcPct val="100000"/>
              </a:lnSpc>
              <a:buFont typeface="Arial"/>
              <a:buChar char="•"/>
              <a:tabLst>
                <a:tab pos="206375" algn="l"/>
              </a:tabLst>
            </a:pPr>
            <a:r>
              <a:rPr dirty="0" sz="1800" spc="-5">
                <a:latin typeface="Calibri"/>
                <a:cs typeface="Calibri"/>
              </a:rPr>
              <a:t>This</a:t>
            </a:r>
            <a:r>
              <a:rPr dirty="0" sz="1800">
                <a:latin typeface="Calibri"/>
                <a:cs typeface="Calibri"/>
              </a:rPr>
              <a:t> adds </a:t>
            </a:r>
            <a:r>
              <a:rPr dirty="0" sz="1800" spc="-10">
                <a:latin typeface="Calibri"/>
                <a:cs typeface="Calibri"/>
              </a:rPr>
              <a:t>to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political</a:t>
            </a:r>
            <a:r>
              <a:rPr dirty="0" sz="1800" spc="3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goodwill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40" y="3813429"/>
            <a:ext cx="3747770" cy="1946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05740" marR="732790" indent="-19367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06375" algn="l"/>
              </a:tabLst>
            </a:pPr>
            <a:r>
              <a:rPr dirty="0" sz="1800" spc="-35">
                <a:latin typeface="Calibri"/>
                <a:cs typeface="Calibri"/>
              </a:rPr>
              <a:t>We</a:t>
            </a:r>
            <a:r>
              <a:rPr dirty="0" sz="1800" spc="-5">
                <a:latin typeface="Calibri"/>
                <a:cs typeface="Calibri"/>
              </a:rPr>
              <a:t> dont </a:t>
            </a:r>
            <a:r>
              <a:rPr dirty="0" sz="1800" spc="-10">
                <a:latin typeface="Calibri"/>
                <a:cs typeface="Calibri"/>
              </a:rPr>
              <a:t>talk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about</a:t>
            </a:r>
            <a:r>
              <a:rPr dirty="0" sz="1800" spc="-5">
                <a:latin typeface="Calibri"/>
                <a:cs typeface="Calibri"/>
              </a:rPr>
              <a:t> or </a:t>
            </a:r>
            <a:r>
              <a:rPr dirty="0" sz="1800" spc="-10">
                <a:latin typeface="Calibri"/>
                <a:cs typeface="Calibri"/>
              </a:rPr>
              <a:t>criticise </a:t>
            </a:r>
            <a:r>
              <a:rPr dirty="0" sz="1800" spc="-39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conventional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farming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35" i="1">
                <a:latin typeface="Calibri"/>
                <a:cs typeface="Calibri"/>
              </a:rPr>
              <a:t>We</a:t>
            </a:r>
            <a:r>
              <a:rPr dirty="0" sz="1800" spc="-5" i="1">
                <a:latin typeface="Calibri"/>
                <a:cs typeface="Calibri"/>
              </a:rPr>
              <a:t> </a:t>
            </a:r>
            <a:r>
              <a:rPr dirty="0" sz="1800" spc="-10" i="1">
                <a:latin typeface="Calibri"/>
                <a:cs typeface="Calibri"/>
              </a:rPr>
              <a:t>dont</a:t>
            </a:r>
            <a:r>
              <a:rPr dirty="0" sz="1800" spc="-5" i="1">
                <a:latin typeface="Calibri"/>
                <a:cs typeface="Calibri"/>
              </a:rPr>
              <a:t> </a:t>
            </a:r>
            <a:r>
              <a:rPr dirty="0" sz="1800" spc="-15" i="1">
                <a:latin typeface="Calibri"/>
                <a:cs typeface="Calibri"/>
              </a:rPr>
              <a:t>force</a:t>
            </a:r>
            <a:r>
              <a:rPr dirty="0" sz="1800" spc="15" i="1">
                <a:latin typeface="Calibri"/>
                <a:cs typeface="Calibri"/>
              </a:rPr>
              <a:t> </a:t>
            </a:r>
            <a:r>
              <a:rPr dirty="0" sz="1800" spc="-5" i="1">
                <a:latin typeface="Calibri"/>
                <a:cs typeface="Calibri"/>
              </a:rPr>
              <a:t>MPs </a:t>
            </a:r>
            <a:r>
              <a:rPr dirty="0" sz="1800" spc="-15" i="1">
                <a:latin typeface="Calibri"/>
                <a:cs typeface="Calibri"/>
              </a:rPr>
              <a:t>to</a:t>
            </a:r>
            <a:r>
              <a:rPr dirty="0" sz="1800" spc="-5" i="1">
                <a:latin typeface="Calibri"/>
                <a:cs typeface="Calibri"/>
              </a:rPr>
              <a:t> choose</a:t>
            </a:r>
            <a:r>
              <a:rPr dirty="0" sz="1800" spc="20" i="1">
                <a:latin typeface="Calibri"/>
                <a:cs typeface="Calibri"/>
              </a:rPr>
              <a:t> </a:t>
            </a:r>
            <a:r>
              <a:rPr dirty="0" sz="1800" spc="-10" i="1">
                <a:latin typeface="Calibri"/>
                <a:cs typeface="Calibri"/>
              </a:rPr>
              <a:t>sides.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5" i="1">
                <a:latin typeface="Calibri"/>
                <a:cs typeface="Calibri"/>
              </a:rPr>
              <a:t>Building up</a:t>
            </a:r>
            <a:r>
              <a:rPr dirty="0" sz="1800" i="1">
                <a:latin typeface="Calibri"/>
                <a:cs typeface="Calibri"/>
              </a:rPr>
              <a:t> the </a:t>
            </a:r>
            <a:r>
              <a:rPr dirty="0" sz="1800" spc="-10" i="1">
                <a:latin typeface="Calibri"/>
                <a:cs typeface="Calibri"/>
              </a:rPr>
              <a:t>organic</a:t>
            </a:r>
            <a:r>
              <a:rPr dirty="0" sz="1800" spc="15" i="1">
                <a:latin typeface="Calibri"/>
                <a:cs typeface="Calibri"/>
              </a:rPr>
              <a:t> </a:t>
            </a:r>
            <a:r>
              <a:rPr dirty="0" sz="1800" spc="-30" i="1">
                <a:latin typeface="Calibri"/>
                <a:cs typeface="Calibri"/>
              </a:rPr>
              <a:t>sector,</a:t>
            </a:r>
            <a:r>
              <a:rPr dirty="0" sz="1800" i="1">
                <a:latin typeface="Calibri"/>
                <a:cs typeface="Calibri"/>
              </a:rPr>
              <a:t> </a:t>
            </a:r>
            <a:r>
              <a:rPr dirty="0" sz="1800" spc="-5" i="1">
                <a:latin typeface="Calibri"/>
                <a:cs typeface="Calibri"/>
              </a:rPr>
              <a:t>does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5" i="1">
                <a:latin typeface="Calibri"/>
                <a:cs typeface="Calibri"/>
              </a:rPr>
              <a:t>not</a:t>
            </a:r>
            <a:r>
              <a:rPr dirty="0" sz="1800" spc="10" i="1">
                <a:latin typeface="Calibri"/>
                <a:cs typeface="Calibri"/>
              </a:rPr>
              <a:t> </a:t>
            </a:r>
            <a:r>
              <a:rPr dirty="0" sz="1800" spc="-5" i="1">
                <a:latin typeface="Calibri"/>
                <a:cs typeface="Calibri"/>
              </a:rPr>
              <a:t>require</a:t>
            </a:r>
            <a:r>
              <a:rPr dirty="0" sz="1800" i="1">
                <a:latin typeface="Calibri"/>
                <a:cs typeface="Calibri"/>
              </a:rPr>
              <a:t> that </a:t>
            </a:r>
            <a:r>
              <a:rPr dirty="0" sz="1800" spc="-10" i="1">
                <a:latin typeface="Calibri"/>
                <a:cs typeface="Calibri"/>
              </a:rPr>
              <a:t>politicians</a:t>
            </a:r>
            <a:r>
              <a:rPr dirty="0" sz="1800" spc="35" i="1">
                <a:latin typeface="Calibri"/>
                <a:cs typeface="Calibri"/>
              </a:rPr>
              <a:t> </a:t>
            </a:r>
            <a:r>
              <a:rPr dirty="0" sz="1800" spc="-5" i="1">
                <a:latin typeface="Calibri"/>
                <a:cs typeface="Calibri"/>
              </a:rPr>
              <a:t>choose</a:t>
            </a:r>
            <a:r>
              <a:rPr dirty="0" sz="1800" spc="10" i="1">
                <a:latin typeface="Calibri"/>
                <a:cs typeface="Calibri"/>
              </a:rPr>
              <a:t> </a:t>
            </a:r>
            <a:r>
              <a:rPr dirty="0" sz="1800" spc="-10" i="1">
                <a:latin typeface="Calibri"/>
                <a:cs typeface="Calibri"/>
              </a:rPr>
              <a:t>sides.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919728" y="1783079"/>
            <a:ext cx="5224780" cy="3743325"/>
            <a:chOff x="3919728" y="1783079"/>
            <a:chExt cx="5224780" cy="374332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67300" y="1801367"/>
              <a:ext cx="4018661" cy="364997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63924" y="1786127"/>
              <a:ext cx="5180075" cy="366522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19728" y="1783079"/>
              <a:ext cx="5224271" cy="374294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76300"/>
            <a:ext cx="9144000" cy="5811520"/>
            <a:chOff x="0" y="876300"/>
            <a:chExt cx="9144000" cy="58115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156175"/>
              <a:ext cx="9144000" cy="53136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53940" y="876300"/>
              <a:ext cx="3832860" cy="53751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00300" y="876300"/>
              <a:ext cx="6743700" cy="543306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35940" y="436626"/>
            <a:ext cx="6101080" cy="402590"/>
          </a:xfrm>
          <a:prstGeom prst="rect"/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450" spc="5" b="0">
                <a:solidFill>
                  <a:srgbClr val="000000"/>
                </a:solidFill>
                <a:latin typeface="Calibri"/>
                <a:cs typeface="Calibri"/>
              </a:rPr>
              <a:t>The people,</a:t>
            </a:r>
            <a:r>
              <a:rPr dirty="0" sz="245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450" spc="10" b="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dirty="0" sz="2450" spc="5" b="0">
                <a:solidFill>
                  <a:srgbClr val="000000"/>
                </a:solidFill>
                <a:latin typeface="Calibri"/>
                <a:cs typeface="Calibri"/>
              </a:rPr>
              <a:t> politicians,</a:t>
            </a:r>
            <a:r>
              <a:rPr dirty="0" sz="2450" spc="-1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450" spc="-5" b="0">
                <a:solidFill>
                  <a:srgbClr val="000000"/>
                </a:solidFill>
                <a:latin typeface="Calibri"/>
                <a:cs typeface="Calibri"/>
              </a:rPr>
              <a:t>are</a:t>
            </a:r>
            <a:r>
              <a:rPr dirty="0" sz="2450" spc="1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450" spc="-10" b="0">
                <a:solidFill>
                  <a:srgbClr val="000000"/>
                </a:solidFill>
                <a:latin typeface="Calibri"/>
                <a:cs typeface="Calibri"/>
              </a:rPr>
              <a:t>always</a:t>
            </a:r>
            <a:r>
              <a:rPr dirty="0" sz="2450" spc="2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450" b="0">
                <a:solidFill>
                  <a:srgbClr val="000000"/>
                </a:solidFill>
                <a:latin typeface="Calibri"/>
                <a:cs typeface="Calibri"/>
              </a:rPr>
              <a:t>listening.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5940" y="1096517"/>
            <a:ext cx="1688464" cy="5019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667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Calibri"/>
                <a:cs typeface="Calibri"/>
              </a:rPr>
              <a:t>Our 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communication </a:t>
            </a:r>
            <a:r>
              <a:rPr dirty="0" sz="1800" spc="-5">
                <a:latin typeface="Calibri"/>
                <a:cs typeface="Calibri"/>
              </a:rPr>
              <a:t>is </a:t>
            </a:r>
            <a:r>
              <a:rPr dirty="0" sz="1800" spc="-39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not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political,</a:t>
            </a:r>
            <a:r>
              <a:rPr dirty="0" sz="1800" spc="2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but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450">
              <a:latin typeface="Calibri"/>
              <a:cs typeface="Calibri"/>
            </a:endParaRPr>
          </a:p>
          <a:p>
            <a:pPr marL="12700" marR="26670">
              <a:lnSpc>
                <a:spcPct val="100000"/>
              </a:lnSpc>
            </a:pPr>
            <a:r>
              <a:rPr dirty="0" sz="1800" spc="-5">
                <a:latin typeface="Calibri"/>
                <a:cs typeface="Calibri"/>
              </a:rPr>
              <a:t>Our </a:t>
            </a:r>
            <a:r>
              <a:rPr dirty="0" sz="1800" spc="-10">
                <a:latin typeface="Calibri"/>
                <a:cs typeface="Calibri"/>
              </a:rPr>
              <a:t>political 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communication </a:t>
            </a:r>
            <a:r>
              <a:rPr dirty="0" sz="1800" spc="-5">
                <a:latin typeface="Calibri"/>
                <a:cs typeface="Calibri"/>
              </a:rPr>
              <a:t>is </a:t>
            </a:r>
            <a:r>
              <a:rPr dirty="0" sz="1800" spc="-39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also </a:t>
            </a:r>
            <a:r>
              <a:rPr dirty="0" sz="1800" spc="-15">
                <a:latin typeface="Calibri"/>
                <a:cs typeface="Calibri"/>
              </a:rPr>
              <a:t>for </a:t>
            </a:r>
            <a:r>
              <a:rPr dirty="0" sz="1800" spc="-10">
                <a:latin typeface="Calibri"/>
                <a:cs typeface="Calibri"/>
              </a:rPr>
              <a:t>the </a:t>
            </a:r>
            <a:r>
              <a:rPr dirty="0" sz="1800" spc="-5">
                <a:latin typeface="Calibri"/>
                <a:cs typeface="Calibri"/>
              </a:rPr>
              <a:t> consumer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45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dirty="0" sz="1800" spc="-35">
                <a:latin typeface="Calibri"/>
                <a:cs typeface="Calibri"/>
              </a:rPr>
              <a:t>We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talk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about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the </a:t>
            </a:r>
            <a:r>
              <a:rPr dirty="0" sz="1800" spc="-39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solutions</a:t>
            </a:r>
            <a:r>
              <a:rPr dirty="0" sz="1800" spc="-10">
                <a:latin typeface="Calibri"/>
                <a:cs typeface="Calibri"/>
              </a:rPr>
              <a:t> we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are 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creating.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450">
              <a:latin typeface="Calibri"/>
              <a:cs typeface="Calibri"/>
            </a:endParaRPr>
          </a:p>
          <a:p>
            <a:pPr marL="12700" marR="235585">
              <a:lnSpc>
                <a:spcPct val="100000"/>
              </a:lnSpc>
            </a:pPr>
            <a:r>
              <a:rPr dirty="0" sz="1800" spc="-35">
                <a:latin typeface="Calibri"/>
                <a:cs typeface="Calibri"/>
              </a:rPr>
              <a:t>We </a:t>
            </a:r>
            <a:r>
              <a:rPr dirty="0" sz="1800" spc="-5">
                <a:latin typeface="Calibri"/>
                <a:cs typeface="Calibri"/>
              </a:rPr>
              <a:t>give hope </a:t>
            </a:r>
            <a:r>
              <a:rPr dirty="0" sz="1800">
                <a:latin typeface="Calibri"/>
                <a:cs typeface="Calibri"/>
              </a:rPr>
              <a:t>– </a:t>
            </a:r>
            <a:r>
              <a:rPr dirty="0" sz="1800" spc="-39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consumers </a:t>
            </a:r>
            <a:r>
              <a:rPr dirty="0" sz="1800">
                <a:latin typeface="Calibri"/>
                <a:cs typeface="Calibri"/>
              </a:rPr>
              <a:t>and </a:t>
            </a:r>
            <a:r>
              <a:rPr dirty="0" sz="1800" spc="-395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politicians</a:t>
            </a:r>
            <a:r>
              <a:rPr dirty="0" sz="1800" spc="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can 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count</a:t>
            </a:r>
            <a:r>
              <a:rPr dirty="0" sz="1800" spc="-5">
                <a:latin typeface="Calibri"/>
                <a:cs typeface="Calibri"/>
              </a:rPr>
              <a:t> on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us!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095" y="118871"/>
            <a:ext cx="9156700" cy="1009015"/>
            <a:chOff x="-6095" y="118871"/>
            <a:chExt cx="9156700" cy="1009015"/>
          </a:xfrm>
        </p:grpSpPr>
        <p:sp>
          <p:nvSpPr>
            <p:cNvPr id="3" name="object 3"/>
            <p:cNvSpPr/>
            <p:nvPr/>
          </p:nvSpPr>
          <p:spPr>
            <a:xfrm>
              <a:off x="0" y="124967"/>
              <a:ext cx="9144000" cy="996950"/>
            </a:xfrm>
            <a:custGeom>
              <a:avLst/>
              <a:gdLst/>
              <a:ahLst/>
              <a:cxnLst/>
              <a:rect l="l" t="t" r="r" b="b"/>
              <a:pathLst>
                <a:path w="9144000" h="996950">
                  <a:moveTo>
                    <a:pt x="9144000" y="0"/>
                  </a:moveTo>
                  <a:lnTo>
                    <a:pt x="0" y="0"/>
                  </a:lnTo>
                  <a:lnTo>
                    <a:pt x="0" y="996695"/>
                  </a:lnTo>
                  <a:lnTo>
                    <a:pt x="9144000" y="996695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124967"/>
              <a:ext cx="9144000" cy="996950"/>
            </a:xfrm>
            <a:custGeom>
              <a:avLst/>
              <a:gdLst/>
              <a:ahLst/>
              <a:cxnLst/>
              <a:rect l="l" t="t" r="r" b="b"/>
              <a:pathLst>
                <a:path w="9144000" h="996950">
                  <a:moveTo>
                    <a:pt x="0" y="996695"/>
                  </a:moveTo>
                  <a:lnTo>
                    <a:pt x="9144000" y="996695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99669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49987" y="5905728"/>
            <a:ext cx="903795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05"/>
              </a:lnSpc>
            </a:pPr>
            <a:r>
              <a:rPr dirty="0" sz="2000" spc="-10"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………………………………………………………………………………………………………………………………………..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32503" y="6176771"/>
              <a:ext cx="1078991" cy="54406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6857996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05739" y="489915"/>
            <a:ext cx="591693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5">
                <a:solidFill>
                  <a:srgbClr val="000000"/>
                </a:solidFill>
              </a:rPr>
              <a:t>PULL:</a:t>
            </a:r>
            <a:r>
              <a:rPr dirty="0" sz="4000" spc="-30">
                <a:solidFill>
                  <a:srgbClr val="000000"/>
                </a:solidFill>
              </a:rPr>
              <a:t> </a:t>
            </a:r>
            <a:r>
              <a:rPr dirty="0" sz="4000" spc="-5">
                <a:solidFill>
                  <a:srgbClr val="000000"/>
                </a:solidFill>
              </a:rPr>
              <a:t>Support</a:t>
            </a:r>
            <a:r>
              <a:rPr dirty="0" sz="4000" spc="-25">
                <a:solidFill>
                  <a:srgbClr val="000000"/>
                </a:solidFill>
              </a:rPr>
              <a:t> for</a:t>
            </a:r>
            <a:r>
              <a:rPr dirty="0" sz="4000" spc="-20">
                <a:solidFill>
                  <a:srgbClr val="000000"/>
                </a:solidFill>
              </a:rPr>
              <a:t> </a:t>
            </a:r>
            <a:r>
              <a:rPr dirty="0" sz="4000" spc="-5">
                <a:solidFill>
                  <a:srgbClr val="000000"/>
                </a:solidFill>
              </a:rPr>
              <a:t>consumer</a:t>
            </a:r>
            <a:endParaRPr sz="4000"/>
          </a:p>
        </p:txBody>
      </p:sp>
      <p:sp>
        <p:nvSpPr>
          <p:cNvPr id="10" name="object 10"/>
          <p:cNvSpPr txBox="1"/>
          <p:nvPr/>
        </p:nvSpPr>
        <p:spPr>
          <a:xfrm>
            <a:off x="605739" y="1100073"/>
            <a:ext cx="5318125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611755" algn="l"/>
              </a:tabLst>
            </a:pPr>
            <a:r>
              <a:rPr dirty="0" sz="4000" spc="-20" b="1">
                <a:latin typeface="Calibri"/>
                <a:cs typeface="Calibri"/>
              </a:rPr>
              <a:t>awareness.	</a:t>
            </a:r>
            <a:r>
              <a:rPr dirty="0" sz="4000" spc="-25" b="1">
                <a:latin typeface="Calibri"/>
                <a:cs typeface="Calibri"/>
              </a:rPr>
              <a:t>Organic</a:t>
            </a:r>
            <a:r>
              <a:rPr dirty="0" sz="4000" spc="-40" b="1">
                <a:latin typeface="Calibri"/>
                <a:cs typeface="Calibri"/>
              </a:rPr>
              <a:t> </a:t>
            </a:r>
            <a:r>
              <a:rPr dirty="0" sz="4000" spc="-25" b="1">
                <a:latin typeface="Calibri"/>
                <a:cs typeface="Calibri"/>
              </a:rPr>
              <a:t>Day!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88516" y="5423712"/>
            <a:ext cx="6868795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FFFFFF"/>
                </a:solidFill>
                <a:latin typeface="Calibri"/>
                <a:cs typeface="Calibri"/>
              </a:rPr>
              <a:t>250.000 Danes </a:t>
            </a:r>
            <a:r>
              <a:rPr dirty="0" sz="2400" spc="-15" b="1">
                <a:solidFill>
                  <a:srgbClr val="FFFFFF"/>
                </a:solidFill>
                <a:latin typeface="Calibri"/>
                <a:cs typeface="Calibri"/>
              </a:rPr>
              <a:t>go to </a:t>
            </a:r>
            <a:r>
              <a:rPr dirty="0" sz="2400" spc="-5" b="1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2400" spc="-10" b="1">
                <a:solidFill>
                  <a:srgbClr val="FFFFFF"/>
                </a:solidFill>
                <a:latin typeface="Calibri"/>
                <a:cs typeface="Calibri"/>
              </a:rPr>
              <a:t>countryside </a:t>
            </a:r>
            <a:r>
              <a:rPr dirty="0" sz="2400" spc="-15" b="1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2400" spc="-5" b="1">
                <a:solidFill>
                  <a:srgbClr val="FFFFFF"/>
                </a:solidFill>
                <a:latin typeface="Calibri"/>
                <a:cs typeface="Calibri"/>
              </a:rPr>
              <a:t>help welcome 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2400" spc="-10" b="1">
                <a:solidFill>
                  <a:srgbClr val="FFFFFF"/>
                </a:solidFill>
                <a:latin typeface="Calibri"/>
                <a:cs typeface="Calibri"/>
              </a:rPr>
              <a:t>organic </a:t>
            </a:r>
            <a:r>
              <a:rPr dirty="0" sz="2400" spc="-5" b="1">
                <a:solidFill>
                  <a:srgbClr val="FFFFFF"/>
                </a:solidFill>
                <a:latin typeface="Calibri"/>
                <a:cs typeface="Calibri"/>
              </a:rPr>
              <a:t>cows 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out </a:t>
            </a:r>
            <a:r>
              <a:rPr dirty="0" sz="2400" spc="-15" b="1">
                <a:solidFill>
                  <a:srgbClr val="FFFFFF"/>
                </a:solidFill>
                <a:latin typeface="Calibri"/>
                <a:cs typeface="Calibri"/>
              </a:rPr>
              <a:t>onto </a:t>
            </a:r>
            <a:r>
              <a:rPr dirty="0" sz="2400" spc="-10" b="1">
                <a:solidFill>
                  <a:srgbClr val="FFFFFF"/>
                </a:solidFill>
                <a:latin typeface="Calibri"/>
                <a:cs typeface="Calibri"/>
              </a:rPr>
              <a:t>fresh </a:t>
            </a:r>
            <a:r>
              <a:rPr dirty="0" sz="2400" spc="-15" b="1">
                <a:solidFill>
                  <a:srgbClr val="FFFFFF"/>
                </a:solidFill>
                <a:latin typeface="Calibri"/>
                <a:cs typeface="Calibri"/>
              </a:rPr>
              <a:t>grass for </a:t>
            </a:r>
            <a:r>
              <a:rPr dirty="0" sz="2400" spc="-5" b="1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2400" spc="-15" b="1">
                <a:solidFill>
                  <a:srgbClr val="FFFFFF"/>
                </a:solidFill>
                <a:latin typeface="Calibri"/>
                <a:cs typeface="Calibri"/>
              </a:rPr>
              <a:t>first 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time </a:t>
            </a:r>
            <a:r>
              <a:rPr dirty="0" sz="2400" spc="-5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5" b="1">
                <a:solidFill>
                  <a:srgbClr val="FFFFFF"/>
                </a:solidFill>
                <a:latin typeface="Calibri"/>
                <a:cs typeface="Calibri"/>
              </a:rPr>
              <a:t>after</a:t>
            </a:r>
            <a:r>
              <a:rPr dirty="0" sz="2400" spc="-1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a long</a:t>
            </a:r>
            <a:r>
              <a:rPr dirty="0" sz="2400" spc="-15" b="1">
                <a:solidFill>
                  <a:srgbClr val="FFFFFF"/>
                </a:solidFill>
                <a:latin typeface="Calibri"/>
                <a:cs typeface="Calibri"/>
              </a:rPr>
              <a:t> winter</a:t>
            </a:r>
            <a:r>
              <a:rPr dirty="0" sz="24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240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4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Calibri"/>
                <a:cs typeface="Calibri"/>
              </a:rPr>
              <a:t>stable.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987" y="5905728"/>
            <a:ext cx="903795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05"/>
              </a:lnSpc>
            </a:pPr>
            <a:r>
              <a:rPr dirty="0" sz="2000" spc="-10"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………………………………………………………………………………………………………………………………………..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32503" y="6176771"/>
              <a:ext cx="1078991" cy="5440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3999" cy="685799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Visitors</a:t>
            </a:r>
            <a:r>
              <a:rPr dirty="0" spc="-5"/>
              <a:t> </a:t>
            </a:r>
            <a:r>
              <a:rPr dirty="0" spc="-15"/>
              <a:t>get</a:t>
            </a:r>
            <a:r>
              <a:rPr dirty="0" spc="-10"/>
              <a:t> </a:t>
            </a:r>
            <a:r>
              <a:rPr dirty="0"/>
              <a:t>an</a:t>
            </a:r>
            <a:r>
              <a:rPr dirty="0" spc="-5"/>
              <a:t> </a:t>
            </a:r>
            <a:r>
              <a:rPr dirty="0" spc="-10"/>
              <a:t>experience</a:t>
            </a:r>
            <a:r>
              <a:rPr dirty="0" spc="5"/>
              <a:t> </a:t>
            </a:r>
            <a:r>
              <a:rPr dirty="0" spc="-10"/>
              <a:t>they</a:t>
            </a:r>
            <a:r>
              <a:rPr dirty="0" spc="-5"/>
              <a:t> can</a:t>
            </a:r>
            <a:r>
              <a:rPr dirty="0"/>
              <a:t> </a:t>
            </a:r>
            <a:r>
              <a:rPr dirty="0" spc="-15"/>
              <a:t>feel</a:t>
            </a:r>
            <a:r>
              <a:rPr dirty="0" spc="-10"/>
              <a:t> </a:t>
            </a:r>
            <a:r>
              <a:rPr dirty="0"/>
              <a:t>and </a:t>
            </a:r>
            <a:r>
              <a:rPr dirty="0" spc="-30"/>
              <a:t>remember.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913889" y="1268729"/>
            <a:ext cx="470662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40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Calibri"/>
                <a:cs typeface="Calibri"/>
              </a:rPr>
              <a:t>message:</a:t>
            </a:r>
            <a:r>
              <a:rPr dirty="0" sz="240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Calibri"/>
                <a:cs typeface="Calibri"/>
              </a:rPr>
              <a:t>Organics</a:t>
            </a:r>
            <a:r>
              <a:rPr dirty="0" sz="240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FFFFFF"/>
                </a:solidFill>
                <a:latin typeface="Calibri"/>
                <a:cs typeface="Calibri"/>
              </a:rPr>
              <a:t>set</a:t>
            </a:r>
            <a:r>
              <a:rPr dirty="0" sz="240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Calibri"/>
                <a:cs typeface="Calibri"/>
              </a:rPr>
              <a:t>cows</a:t>
            </a:r>
            <a:r>
              <a:rPr dirty="0" sz="24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FFFFFF"/>
                </a:solidFill>
                <a:latin typeface="Calibri"/>
                <a:cs typeface="Calibri"/>
              </a:rPr>
              <a:t>free.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27421"/>
            <a:ext cx="9144000" cy="642937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0873" y="338455"/>
            <a:ext cx="2957830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15"/>
              <a:t>Organic</a:t>
            </a:r>
            <a:r>
              <a:rPr dirty="0" sz="3200" spc="-70"/>
              <a:t> </a:t>
            </a:r>
            <a:r>
              <a:rPr dirty="0" sz="3200" spc="-5"/>
              <a:t>Denmark</a:t>
            </a:r>
            <a:endParaRPr sz="32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98135" y="2290571"/>
            <a:ext cx="4245863" cy="456742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74421" y="1316969"/>
            <a:ext cx="5405120" cy="2769235"/>
          </a:xfrm>
          <a:prstGeom prst="rect">
            <a:avLst/>
          </a:prstGeom>
        </p:spPr>
        <p:txBody>
          <a:bodyPr wrap="square" lIns="0" tIns="194945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53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400">
                <a:latin typeface="Calibri"/>
                <a:cs typeface="Calibri"/>
              </a:rPr>
              <a:t>Who</a:t>
            </a:r>
            <a:r>
              <a:rPr dirty="0" sz="2400" spc="-40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we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are</a:t>
            </a:r>
            <a:endParaRPr sz="2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144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400" spc="-10">
                <a:latin typeface="Calibri"/>
                <a:cs typeface="Calibri"/>
              </a:rPr>
              <a:t>How </a:t>
            </a:r>
            <a:r>
              <a:rPr dirty="0" sz="2400" spc="-20">
                <a:latin typeface="Calibri"/>
                <a:cs typeface="Calibri"/>
              </a:rPr>
              <a:t>we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drive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market</a:t>
            </a:r>
            <a:r>
              <a:rPr dirty="0" sz="2400" spc="-3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growth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in</a:t>
            </a:r>
            <a:r>
              <a:rPr dirty="0" sz="2400" spc="-5">
                <a:latin typeface="Calibri"/>
                <a:cs typeface="Calibri"/>
              </a:rPr>
              <a:t> Denmark</a:t>
            </a:r>
            <a:endParaRPr sz="2400">
              <a:latin typeface="Calibri"/>
              <a:cs typeface="Calibri"/>
            </a:endParaRPr>
          </a:p>
          <a:p>
            <a:pPr marL="285115" marR="1590675" indent="-273050">
              <a:lnSpc>
                <a:spcPct val="150000"/>
              </a:lnSpc>
              <a:spcBef>
                <a:spcPts val="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400" spc="-15">
                <a:latin typeface="Calibri"/>
                <a:cs typeface="Calibri"/>
              </a:rPr>
              <a:t>Political Policy </a:t>
            </a:r>
            <a:r>
              <a:rPr dirty="0" sz="2400">
                <a:latin typeface="Calibri"/>
                <a:cs typeface="Calibri"/>
              </a:rPr>
              <a:t>as </a:t>
            </a:r>
            <a:r>
              <a:rPr dirty="0" sz="2400" spc="-20">
                <a:latin typeface="Calibri"/>
                <a:cs typeface="Calibri"/>
              </a:rPr>
              <a:t>catalyst for </a:t>
            </a:r>
            <a:r>
              <a:rPr dirty="0" sz="2400" spc="-530">
                <a:latin typeface="Calibri"/>
                <a:cs typeface="Calibri"/>
              </a:rPr>
              <a:t> </a:t>
            </a:r>
            <a:r>
              <a:rPr dirty="0" sz="2400" spc="-15">
                <a:latin typeface="Calibri"/>
                <a:cs typeface="Calibri"/>
              </a:rPr>
              <a:t>organic </a:t>
            </a:r>
            <a:r>
              <a:rPr dirty="0" sz="2400" spc="-10">
                <a:latin typeface="Calibri"/>
                <a:cs typeface="Calibri"/>
              </a:rPr>
              <a:t>farming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&amp;</a:t>
            </a:r>
            <a:r>
              <a:rPr dirty="0" sz="2400" spc="-20">
                <a:latin typeface="Calibri"/>
                <a:cs typeface="Calibri"/>
              </a:rPr>
              <a:t> food</a:t>
            </a:r>
            <a:endParaRPr sz="24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spcBef>
                <a:spcPts val="144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400" spc="-5">
                <a:latin typeface="Calibri"/>
                <a:cs typeface="Calibri"/>
              </a:rPr>
              <a:t>Our</a:t>
            </a:r>
            <a:r>
              <a:rPr dirty="0" sz="2400" spc="-15">
                <a:latin typeface="Calibri"/>
                <a:cs typeface="Calibri"/>
              </a:rPr>
              <a:t> focus</a:t>
            </a:r>
            <a:r>
              <a:rPr dirty="0" sz="2400" spc="-10">
                <a:latin typeface="Calibri"/>
                <a:cs typeface="Calibri"/>
              </a:rPr>
              <a:t> on </a:t>
            </a:r>
            <a:r>
              <a:rPr dirty="0" sz="2400" spc="-5">
                <a:latin typeface="Calibri"/>
                <a:cs typeface="Calibri"/>
              </a:rPr>
              <a:t>people: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motivation!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987" y="5905728"/>
            <a:ext cx="9037955" cy="254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905"/>
              </a:lnSpc>
            </a:pPr>
            <a:r>
              <a:rPr dirty="0" sz="2000" spc="-10"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………………………………………………………………………………………………………………………………………..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32503" y="6176771"/>
              <a:ext cx="1078991" cy="5440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3999" cy="6857996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97710" y="1289430"/>
            <a:ext cx="2802890" cy="7575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 indent="398145">
              <a:lnSpc>
                <a:spcPct val="100000"/>
              </a:lnSpc>
              <a:spcBef>
                <a:spcPts val="100"/>
              </a:spcBef>
            </a:pPr>
            <a:r>
              <a:rPr dirty="0" spc="-15">
                <a:solidFill>
                  <a:srgbClr val="000000"/>
                </a:solidFill>
              </a:rPr>
              <a:t>Farmers get </a:t>
            </a:r>
            <a:r>
              <a:rPr dirty="0" spc="-5">
                <a:solidFill>
                  <a:srgbClr val="000000"/>
                </a:solidFill>
              </a:rPr>
              <a:t>the 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spc="-5">
                <a:solidFill>
                  <a:srgbClr val="000000"/>
                </a:solidFill>
              </a:rPr>
              <a:t>support</a:t>
            </a:r>
            <a:r>
              <a:rPr dirty="0" spc="-20">
                <a:solidFill>
                  <a:srgbClr val="000000"/>
                </a:solidFill>
              </a:rPr>
              <a:t> </a:t>
            </a:r>
            <a:r>
              <a:rPr dirty="0" spc="-10">
                <a:solidFill>
                  <a:srgbClr val="000000"/>
                </a:solidFill>
              </a:rPr>
              <a:t>they</a:t>
            </a:r>
            <a:r>
              <a:rPr dirty="0" spc="-15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deserve.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61F0D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95259" y="6504430"/>
            <a:ext cx="1254252" cy="28194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285744" y="2371344"/>
            <a:ext cx="2668905" cy="2131060"/>
          </a:xfrm>
          <a:custGeom>
            <a:avLst/>
            <a:gdLst/>
            <a:ahLst/>
            <a:cxnLst/>
            <a:rect l="l" t="t" r="r" b="b"/>
            <a:pathLst>
              <a:path w="2668904" h="2131060">
                <a:moveTo>
                  <a:pt x="1334261" y="0"/>
                </a:moveTo>
                <a:lnTo>
                  <a:pt x="1280601" y="845"/>
                </a:lnTo>
                <a:lnTo>
                  <a:pt x="1227478" y="3361"/>
                </a:lnTo>
                <a:lnTo>
                  <a:pt x="1174932" y="7516"/>
                </a:lnTo>
                <a:lnTo>
                  <a:pt x="1123004" y="13277"/>
                </a:lnTo>
                <a:lnTo>
                  <a:pt x="1071733" y="20614"/>
                </a:lnTo>
                <a:lnTo>
                  <a:pt x="1021159" y="29493"/>
                </a:lnTo>
                <a:lnTo>
                  <a:pt x="971322" y="39884"/>
                </a:lnTo>
                <a:lnTo>
                  <a:pt x="922262" y="51754"/>
                </a:lnTo>
                <a:lnTo>
                  <a:pt x="874018" y="65072"/>
                </a:lnTo>
                <a:lnTo>
                  <a:pt x="826631" y="79805"/>
                </a:lnTo>
                <a:lnTo>
                  <a:pt x="780140" y="95923"/>
                </a:lnTo>
                <a:lnTo>
                  <a:pt x="734586" y="113393"/>
                </a:lnTo>
                <a:lnTo>
                  <a:pt x="690008" y="132184"/>
                </a:lnTo>
                <a:lnTo>
                  <a:pt x="646446" y="152263"/>
                </a:lnTo>
                <a:lnTo>
                  <a:pt x="603939" y="173599"/>
                </a:lnTo>
                <a:lnTo>
                  <a:pt x="562529" y="196160"/>
                </a:lnTo>
                <a:lnTo>
                  <a:pt x="522254" y="219914"/>
                </a:lnTo>
                <a:lnTo>
                  <a:pt x="483154" y="244830"/>
                </a:lnTo>
                <a:lnTo>
                  <a:pt x="445270" y="270875"/>
                </a:lnTo>
                <a:lnTo>
                  <a:pt x="408642" y="298018"/>
                </a:lnTo>
                <a:lnTo>
                  <a:pt x="373308" y="326227"/>
                </a:lnTo>
                <a:lnTo>
                  <a:pt x="339309" y="355470"/>
                </a:lnTo>
                <a:lnTo>
                  <a:pt x="306685" y="385715"/>
                </a:lnTo>
                <a:lnTo>
                  <a:pt x="275476" y="416931"/>
                </a:lnTo>
                <a:lnTo>
                  <a:pt x="245721" y="449086"/>
                </a:lnTo>
                <a:lnTo>
                  <a:pt x="217461" y="482148"/>
                </a:lnTo>
                <a:lnTo>
                  <a:pt x="190735" y="516084"/>
                </a:lnTo>
                <a:lnTo>
                  <a:pt x="165583" y="550865"/>
                </a:lnTo>
                <a:lnTo>
                  <a:pt x="142045" y="586456"/>
                </a:lnTo>
                <a:lnTo>
                  <a:pt x="120161" y="622828"/>
                </a:lnTo>
                <a:lnTo>
                  <a:pt x="99971" y="659947"/>
                </a:lnTo>
                <a:lnTo>
                  <a:pt x="81515" y="697782"/>
                </a:lnTo>
                <a:lnTo>
                  <a:pt x="64832" y="736302"/>
                </a:lnTo>
                <a:lnTo>
                  <a:pt x="49962" y="775474"/>
                </a:lnTo>
                <a:lnTo>
                  <a:pt x="36946" y="815267"/>
                </a:lnTo>
                <a:lnTo>
                  <a:pt x="25823" y="855648"/>
                </a:lnTo>
                <a:lnTo>
                  <a:pt x="16633" y="896587"/>
                </a:lnTo>
                <a:lnTo>
                  <a:pt x="9416" y="938051"/>
                </a:lnTo>
                <a:lnTo>
                  <a:pt x="4211" y="980008"/>
                </a:lnTo>
                <a:lnTo>
                  <a:pt x="1059" y="1022427"/>
                </a:lnTo>
                <a:lnTo>
                  <a:pt x="0" y="1065276"/>
                </a:lnTo>
                <a:lnTo>
                  <a:pt x="1059" y="1108124"/>
                </a:lnTo>
                <a:lnTo>
                  <a:pt x="4211" y="1150543"/>
                </a:lnTo>
                <a:lnTo>
                  <a:pt x="9416" y="1192500"/>
                </a:lnTo>
                <a:lnTo>
                  <a:pt x="16633" y="1233964"/>
                </a:lnTo>
                <a:lnTo>
                  <a:pt x="25823" y="1274903"/>
                </a:lnTo>
                <a:lnTo>
                  <a:pt x="36946" y="1315284"/>
                </a:lnTo>
                <a:lnTo>
                  <a:pt x="49962" y="1355077"/>
                </a:lnTo>
                <a:lnTo>
                  <a:pt x="64832" y="1394249"/>
                </a:lnTo>
                <a:lnTo>
                  <a:pt x="81515" y="1432769"/>
                </a:lnTo>
                <a:lnTo>
                  <a:pt x="99971" y="1470604"/>
                </a:lnTo>
                <a:lnTo>
                  <a:pt x="120161" y="1507723"/>
                </a:lnTo>
                <a:lnTo>
                  <a:pt x="142045" y="1544095"/>
                </a:lnTo>
                <a:lnTo>
                  <a:pt x="165583" y="1579686"/>
                </a:lnTo>
                <a:lnTo>
                  <a:pt x="190735" y="1614467"/>
                </a:lnTo>
                <a:lnTo>
                  <a:pt x="217461" y="1648403"/>
                </a:lnTo>
                <a:lnTo>
                  <a:pt x="245721" y="1681465"/>
                </a:lnTo>
                <a:lnTo>
                  <a:pt x="275476" y="1713620"/>
                </a:lnTo>
                <a:lnTo>
                  <a:pt x="306685" y="1744836"/>
                </a:lnTo>
                <a:lnTo>
                  <a:pt x="339309" y="1775081"/>
                </a:lnTo>
                <a:lnTo>
                  <a:pt x="373308" y="1804324"/>
                </a:lnTo>
                <a:lnTo>
                  <a:pt x="408642" y="1832533"/>
                </a:lnTo>
                <a:lnTo>
                  <a:pt x="445270" y="1859676"/>
                </a:lnTo>
                <a:lnTo>
                  <a:pt x="483154" y="1885721"/>
                </a:lnTo>
                <a:lnTo>
                  <a:pt x="522254" y="1910637"/>
                </a:lnTo>
                <a:lnTo>
                  <a:pt x="562529" y="1934391"/>
                </a:lnTo>
                <a:lnTo>
                  <a:pt x="603939" y="1956952"/>
                </a:lnTo>
                <a:lnTo>
                  <a:pt x="646446" y="1978288"/>
                </a:lnTo>
                <a:lnTo>
                  <a:pt x="690008" y="1998367"/>
                </a:lnTo>
                <a:lnTo>
                  <a:pt x="734586" y="2017158"/>
                </a:lnTo>
                <a:lnTo>
                  <a:pt x="780140" y="2034628"/>
                </a:lnTo>
                <a:lnTo>
                  <a:pt x="826631" y="2050746"/>
                </a:lnTo>
                <a:lnTo>
                  <a:pt x="874018" y="2065479"/>
                </a:lnTo>
                <a:lnTo>
                  <a:pt x="922262" y="2078797"/>
                </a:lnTo>
                <a:lnTo>
                  <a:pt x="971322" y="2090667"/>
                </a:lnTo>
                <a:lnTo>
                  <a:pt x="1021159" y="2101058"/>
                </a:lnTo>
                <a:lnTo>
                  <a:pt x="1071733" y="2109937"/>
                </a:lnTo>
                <a:lnTo>
                  <a:pt x="1123004" y="2117274"/>
                </a:lnTo>
                <a:lnTo>
                  <a:pt x="1174932" y="2123035"/>
                </a:lnTo>
                <a:lnTo>
                  <a:pt x="1227478" y="2127190"/>
                </a:lnTo>
                <a:lnTo>
                  <a:pt x="1280601" y="2129706"/>
                </a:lnTo>
                <a:lnTo>
                  <a:pt x="1334261" y="2130551"/>
                </a:lnTo>
                <a:lnTo>
                  <a:pt x="1387922" y="2129706"/>
                </a:lnTo>
                <a:lnTo>
                  <a:pt x="1441045" y="2127190"/>
                </a:lnTo>
                <a:lnTo>
                  <a:pt x="1493591" y="2123035"/>
                </a:lnTo>
                <a:lnTo>
                  <a:pt x="1545519" y="2117274"/>
                </a:lnTo>
                <a:lnTo>
                  <a:pt x="1596790" y="2109937"/>
                </a:lnTo>
                <a:lnTo>
                  <a:pt x="1647364" y="2101058"/>
                </a:lnTo>
                <a:lnTo>
                  <a:pt x="1697201" y="2090667"/>
                </a:lnTo>
                <a:lnTo>
                  <a:pt x="1746261" y="2078797"/>
                </a:lnTo>
                <a:lnTo>
                  <a:pt x="1794505" y="2065479"/>
                </a:lnTo>
                <a:lnTo>
                  <a:pt x="1841892" y="2050746"/>
                </a:lnTo>
                <a:lnTo>
                  <a:pt x="1888383" y="2034628"/>
                </a:lnTo>
                <a:lnTo>
                  <a:pt x="1933937" y="2017158"/>
                </a:lnTo>
                <a:lnTo>
                  <a:pt x="1978515" y="1998367"/>
                </a:lnTo>
                <a:lnTo>
                  <a:pt x="2022077" y="1978288"/>
                </a:lnTo>
                <a:lnTo>
                  <a:pt x="2064584" y="1956952"/>
                </a:lnTo>
                <a:lnTo>
                  <a:pt x="2105994" y="1934391"/>
                </a:lnTo>
                <a:lnTo>
                  <a:pt x="2146269" y="1910637"/>
                </a:lnTo>
                <a:lnTo>
                  <a:pt x="2185369" y="1885721"/>
                </a:lnTo>
                <a:lnTo>
                  <a:pt x="2223253" y="1859676"/>
                </a:lnTo>
                <a:lnTo>
                  <a:pt x="2259881" y="1832533"/>
                </a:lnTo>
                <a:lnTo>
                  <a:pt x="2295215" y="1804324"/>
                </a:lnTo>
                <a:lnTo>
                  <a:pt x="2329214" y="1775081"/>
                </a:lnTo>
                <a:lnTo>
                  <a:pt x="2361838" y="1744836"/>
                </a:lnTo>
                <a:lnTo>
                  <a:pt x="2393047" y="1713620"/>
                </a:lnTo>
                <a:lnTo>
                  <a:pt x="2422802" y="1681465"/>
                </a:lnTo>
                <a:lnTo>
                  <a:pt x="2451062" y="1648403"/>
                </a:lnTo>
                <a:lnTo>
                  <a:pt x="2477788" y="1614467"/>
                </a:lnTo>
                <a:lnTo>
                  <a:pt x="2502940" y="1579686"/>
                </a:lnTo>
                <a:lnTo>
                  <a:pt x="2526478" y="1544095"/>
                </a:lnTo>
                <a:lnTo>
                  <a:pt x="2548362" y="1507723"/>
                </a:lnTo>
                <a:lnTo>
                  <a:pt x="2568552" y="1470604"/>
                </a:lnTo>
                <a:lnTo>
                  <a:pt x="2587008" y="1432769"/>
                </a:lnTo>
                <a:lnTo>
                  <a:pt x="2603691" y="1394249"/>
                </a:lnTo>
                <a:lnTo>
                  <a:pt x="2618561" y="1355077"/>
                </a:lnTo>
                <a:lnTo>
                  <a:pt x="2631577" y="1315284"/>
                </a:lnTo>
                <a:lnTo>
                  <a:pt x="2642700" y="1274903"/>
                </a:lnTo>
                <a:lnTo>
                  <a:pt x="2651890" y="1233964"/>
                </a:lnTo>
                <a:lnTo>
                  <a:pt x="2659107" y="1192500"/>
                </a:lnTo>
                <a:lnTo>
                  <a:pt x="2664312" y="1150543"/>
                </a:lnTo>
                <a:lnTo>
                  <a:pt x="2667464" y="1108124"/>
                </a:lnTo>
                <a:lnTo>
                  <a:pt x="2668523" y="1065276"/>
                </a:lnTo>
                <a:lnTo>
                  <a:pt x="2667464" y="1022427"/>
                </a:lnTo>
                <a:lnTo>
                  <a:pt x="2664312" y="980008"/>
                </a:lnTo>
                <a:lnTo>
                  <a:pt x="2659107" y="938051"/>
                </a:lnTo>
                <a:lnTo>
                  <a:pt x="2651890" y="896587"/>
                </a:lnTo>
                <a:lnTo>
                  <a:pt x="2642700" y="855648"/>
                </a:lnTo>
                <a:lnTo>
                  <a:pt x="2631577" y="815267"/>
                </a:lnTo>
                <a:lnTo>
                  <a:pt x="2618561" y="775474"/>
                </a:lnTo>
                <a:lnTo>
                  <a:pt x="2603691" y="736302"/>
                </a:lnTo>
                <a:lnTo>
                  <a:pt x="2587008" y="697782"/>
                </a:lnTo>
                <a:lnTo>
                  <a:pt x="2568552" y="659947"/>
                </a:lnTo>
                <a:lnTo>
                  <a:pt x="2548362" y="622828"/>
                </a:lnTo>
                <a:lnTo>
                  <a:pt x="2526478" y="586456"/>
                </a:lnTo>
                <a:lnTo>
                  <a:pt x="2502940" y="550865"/>
                </a:lnTo>
                <a:lnTo>
                  <a:pt x="2477788" y="516084"/>
                </a:lnTo>
                <a:lnTo>
                  <a:pt x="2451062" y="482148"/>
                </a:lnTo>
                <a:lnTo>
                  <a:pt x="2422802" y="449086"/>
                </a:lnTo>
                <a:lnTo>
                  <a:pt x="2393047" y="416931"/>
                </a:lnTo>
                <a:lnTo>
                  <a:pt x="2361838" y="385715"/>
                </a:lnTo>
                <a:lnTo>
                  <a:pt x="2329214" y="355470"/>
                </a:lnTo>
                <a:lnTo>
                  <a:pt x="2295215" y="326227"/>
                </a:lnTo>
                <a:lnTo>
                  <a:pt x="2259881" y="298018"/>
                </a:lnTo>
                <a:lnTo>
                  <a:pt x="2223253" y="270875"/>
                </a:lnTo>
                <a:lnTo>
                  <a:pt x="2185369" y="244830"/>
                </a:lnTo>
                <a:lnTo>
                  <a:pt x="2146269" y="219914"/>
                </a:lnTo>
                <a:lnTo>
                  <a:pt x="2105994" y="196160"/>
                </a:lnTo>
                <a:lnTo>
                  <a:pt x="2064584" y="173599"/>
                </a:lnTo>
                <a:lnTo>
                  <a:pt x="2022077" y="152263"/>
                </a:lnTo>
                <a:lnTo>
                  <a:pt x="1978515" y="132184"/>
                </a:lnTo>
                <a:lnTo>
                  <a:pt x="1933937" y="113393"/>
                </a:lnTo>
                <a:lnTo>
                  <a:pt x="1888383" y="95923"/>
                </a:lnTo>
                <a:lnTo>
                  <a:pt x="1841892" y="79805"/>
                </a:lnTo>
                <a:lnTo>
                  <a:pt x="1794505" y="65072"/>
                </a:lnTo>
                <a:lnTo>
                  <a:pt x="1746261" y="51754"/>
                </a:lnTo>
                <a:lnTo>
                  <a:pt x="1697201" y="39884"/>
                </a:lnTo>
                <a:lnTo>
                  <a:pt x="1647364" y="29493"/>
                </a:lnTo>
                <a:lnTo>
                  <a:pt x="1596790" y="20614"/>
                </a:lnTo>
                <a:lnTo>
                  <a:pt x="1545519" y="13277"/>
                </a:lnTo>
                <a:lnTo>
                  <a:pt x="1493591" y="7516"/>
                </a:lnTo>
                <a:lnTo>
                  <a:pt x="1441045" y="3361"/>
                </a:lnTo>
                <a:lnTo>
                  <a:pt x="1387922" y="845"/>
                </a:lnTo>
                <a:lnTo>
                  <a:pt x="13342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871976" y="2340610"/>
            <a:ext cx="1496695" cy="21602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 indent="635">
              <a:lnSpc>
                <a:spcPct val="100000"/>
              </a:lnSpc>
              <a:spcBef>
                <a:spcPts val="105"/>
              </a:spcBef>
            </a:pPr>
            <a:r>
              <a:rPr dirty="0" sz="2000" spc="-5" b="1">
                <a:solidFill>
                  <a:srgbClr val="1B2911"/>
                </a:solidFill>
                <a:latin typeface="Calibri"/>
                <a:cs typeface="Calibri"/>
              </a:rPr>
              <a:t>Political </a:t>
            </a:r>
            <a:r>
              <a:rPr dirty="0" sz="2000" b="1">
                <a:solidFill>
                  <a:srgbClr val="1B2911"/>
                </a:solidFill>
                <a:latin typeface="Calibri"/>
                <a:cs typeface="Calibri"/>
              </a:rPr>
              <a:t> support </a:t>
            </a:r>
            <a:r>
              <a:rPr dirty="0" sz="2000" b="1" i="1">
                <a:solidFill>
                  <a:srgbClr val="1B2911"/>
                </a:solidFill>
                <a:latin typeface="Calibri"/>
                <a:cs typeface="Calibri"/>
              </a:rPr>
              <a:t>and </a:t>
            </a:r>
            <a:r>
              <a:rPr dirty="0" sz="2000" spc="5" b="1" i="1">
                <a:solidFill>
                  <a:srgbClr val="1B2911"/>
                </a:solidFill>
                <a:latin typeface="Calibri"/>
                <a:cs typeface="Calibri"/>
              </a:rPr>
              <a:t> </a:t>
            </a:r>
            <a:r>
              <a:rPr dirty="0" sz="2000" spc="-5" b="1">
                <a:solidFill>
                  <a:srgbClr val="1B2911"/>
                </a:solidFill>
                <a:latin typeface="Calibri"/>
                <a:cs typeface="Calibri"/>
              </a:rPr>
              <a:t>sector </a:t>
            </a:r>
            <a:r>
              <a:rPr dirty="0" sz="2000" b="1">
                <a:solidFill>
                  <a:srgbClr val="1B2911"/>
                </a:solidFill>
                <a:latin typeface="Calibri"/>
                <a:cs typeface="Calibri"/>
              </a:rPr>
              <a:t>action </a:t>
            </a:r>
            <a:r>
              <a:rPr dirty="0" sz="2000" spc="5" b="1">
                <a:solidFill>
                  <a:srgbClr val="1B2911"/>
                </a:solidFill>
                <a:latin typeface="Calibri"/>
                <a:cs typeface="Calibri"/>
              </a:rPr>
              <a:t> </a:t>
            </a:r>
            <a:r>
              <a:rPr dirty="0" sz="2000" spc="-15" b="1">
                <a:solidFill>
                  <a:srgbClr val="1B2911"/>
                </a:solidFill>
                <a:latin typeface="Calibri"/>
                <a:cs typeface="Calibri"/>
              </a:rPr>
              <a:t>create </a:t>
            </a:r>
            <a:r>
              <a:rPr dirty="0" sz="2000" spc="-5" b="1">
                <a:solidFill>
                  <a:srgbClr val="1B2911"/>
                </a:solidFill>
                <a:latin typeface="Calibri"/>
                <a:cs typeface="Calibri"/>
              </a:rPr>
              <a:t>”push </a:t>
            </a:r>
            <a:r>
              <a:rPr dirty="0" sz="2000" b="1">
                <a:solidFill>
                  <a:srgbClr val="1B2911"/>
                </a:solidFill>
                <a:latin typeface="Calibri"/>
                <a:cs typeface="Calibri"/>
              </a:rPr>
              <a:t> and pull” </a:t>
            </a:r>
            <a:r>
              <a:rPr dirty="0" sz="2000" spc="-10" b="1">
                <a:solidFill>
                  <a:srgbClr val="1B2911"/>
                </a:solidFill>
                <a:latin typeface="Calibri"/>
                <a:cs typeface="Calibri"/>
              </a:rPr>
              <a:t>for </a:t>
            </a:r>
            <a:r>
              <a:rPr dirty="0" sz="2000" spc="-5" b="1">
                <a:solidFill>
                  <a:srgbClr val="1B2911"/>
                </a:solidFill>
                <a:latin typeface="Calibri"/>
                <a:cs typeface="Calibri"/>
              </a:rPr>
              <a:t> </a:t>
            </a:r>
            <a:r>
              <a:rPr dirty="0" sz="2000" spc="-10" b="1">
                <a:solidFill>
                  <a:srgbClr val="1B2911"/>
                </a:solidFill>
                <a:latin typeface="Calibri"/>
                <a:cs typeface="Calibri"/>
              </a:rPr>
              <a:t>organic</a:t>
            </a:r>
            <a:r>
              <a:rPr dirty="0" sz="2000" spc="-80" b="1">
                <a:solidFill>
                  <a:srgbClr val="1B2911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1B2911"/>
                </a:solidFill>
                <a:latin typeface="Calibri"/>
                <a:cs typeface="Calibri"/>
              </a:rPr>
              <a:t>public </a:t>
            </a:r>
            <a:r>
              <a:rPr dirty="0" sz="2000" spc="-434" b="1">
                <a:solidFill>
                  <a:srgbClr val="1B2911"/>
                </a:solidFill>
                <a:latin typeface="Calibri"/>
                <a:cs typeface="Calibri"/>
              </a:rPr>
              <a:t> </a:t>
            </a:r>
            <a:r>
              <a:rPr dirty="0" sz="2000" spc="-5" b="1">
                <a:solidFill>
                  <a:srgbClr val="1B2911"/>
                </a:solidFill>
                <a:latin typeface="Calibri"/>
                <a:cs typeface="Calibri"/>
              </a:rPr>
              <a:t>kitchens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176272" y="1289303"/>
            <a:ext cx="4888230" cy="4268470"/>
            <a:chOff x="2176272" y="1289303"/>
            <a:chExt cx="4888230" cy="4268470"/>
          </a:xfrm>
        </p:grpSpPr>
        <p:sp>
          <p:nvSpPr>
            <p:cNvPr id="7" name="object 7"/>
            <p:cNvSpPr/>
            <p:nvPr/>
          </p:nvSpPr>
          <p:spPr>
            <a:xfrm>
              <a:off x="2226564" y="1292351"/>
              <a:ext cx="1835150" cy="1172210"/>
            </a:xfrm>
            <a:custGeom>
              <a:avLst/>
              <a:gdLst/>
              <a:ahLst/>
              <a:cxnLst/>
              <a:rect l="l" t="t" r="r" b="b"/>
              <a:pathLst>
                <a:path w="1835150" h="1172210">
                  <a:moveTo>
                    <a:pt x="1834769" y="1171956"/>
                  </a:moveTo>
                  <a:lnTo>
                    <a:pt x="0" y="0"/>
                  </a:lnTo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2790444" y="3436619"/>
              <a:ext cx="496570" cy="0"/>
            </a:xfrm>
            <a:custGeom>
              <a:avLst/>
              <a:gdLst/>
              <a:ahLst/>
              <a:cxnLst/>
              <a:rect l="l" t="t" r="r" b="b"/>
              <a:pathLst>
                <a:path w="496570" h="0">
                  <a:moveTo>
                    <a:pt x="0" y="0"/>
                  </a:moveTo>
                  <a:lnTo>
                    <a:pt x="496189" y="0"/>
                  </a:lnTo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179320" y="4459224"/>
              <a:ext cx="4785360" cy="1095375"/>
            </a:xfrm>
            <a:custGeom>
              <a:avLst/>
              <a:gdLst/>
              <a:ahLst/>
              <a:cxnLst/>
              <a:rect l="l" t="t" r="r" b="b"/>
              <a:pathLst>
                <a:path w="4785359" h="1095375">
                  <a:moveTo>
                    <a:pt x="0" y="1095248"/>
                  </a:moveTo>
                  <a:lnTo>
                    <a:pt x="2068195" y="18287"/>
                  </a:lnTo>
                </a:path>
                <a:path w="4785359" h="1095375">
                  <a:moveTo>
                    <a:pt x="4784979" y="1062101"/>
                  </a:moveTo>
                  <a:lnTo>
                    <a:pt x="2868168" y="0"/>
                  </a:lnTo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879592" y="3469131"/>
              <a:ext cx="568960" cy="0"/>
            </a:xfrm>
            <a:custGeom>
              <a:avLst/>
              <a:gdLst/>
              <a:ahLst/>
              <a:cxnLst/>
              <a:rect l="l" t="t" r="r" b="b"/>
              <a:pathLst>
                <a:path w="568960" h="0">
                  <a:moveTo>
                    <a:pt x="0" y="0"/>
                  </a:moveTo>
                  <a:lnTo>
                    <a:pt x="568452" y="0"/>
                  </a:lnTo>
                </a:path>
              </a:pathLst>
            </a:custGeom>
            <a:ln w="314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5082539" y="1351787"/>
              <a:ext cx="1978660" cy="1169035"/>
            </a:xfrm>
            <a:custGeom>
              <a:avLst/>
              <a:gdLst/>
              <a:ahLst/>
              <a:cxnLst/>
              <a:rect l="l" t="t" r="r" b="b"/>
              <a:pathLst>
                <a:path w="1978659" h="1169035">
                  <a:moveTo>
                    <a:pt x="0" y="1168527"/>
                  </a:moveTo>
                  <a:lnTo>
                    <a:pt x="1978660" y="0"/>
                  </a:lnTo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230124" y="527304"/>
            <a:ext cx="2571115" cy="1544320"/>
          </a:xfrm>
          <a:prstGeom prst="rect">
            <a:avLst/>
          </a:prstGeom>
          <a:solidFill>
            <a:srgbClr val="00AF50"/>
          </a:solidFill>
          <a:ln w="12191">
            <a:solidFill>
              <a:srgbClr val="FFFFFF"/>
            </a:solidFill>
          </a:ln>
        </p:spPr>
        <p:txBody>
          <a:bodyPr wrap="square" lIns="0" tIns="206375" rIns="0" bIns="0" rtlCol="0" vert="horz">
            <a:spAutoFit/>
          </a:bodyPr>
          <a:lstStyle/>
          <a:p>
            <a:pPr algn="ctr" marL="107950">
              <a:lnSpc>
                <a:spcPct val="100000"/>
              </a:lnSpc>
              <a:spcBef>
                <a:spcPts val="1625"/>
              </a:spcBef>
            </a:pPr>
            <a:r>
              <a:rPr dirty="0" sz="2100" i="1">
                <a:solidFill>
                  <a:srgbClr val="FFFFFF"/>
                </a:solidFill>
                <a:latin typeface="Calibri"/>
                <a:cs typeface="Calibri"/>
              </a:rPr>
              <a:t>National</a:t>
            </a:r>
            <a:r>
              <a:rPr dirty="0" sz="2100" spc="-6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5" i="1">
                <a:solidFill>
                  <a:srgbClr val="FFFFFF"/>
                </a:solidFill>
                <a:latin typeface="Calibri"/>
                <a:cs typeface="Calibri"/>
              </a:rPr>
              <a:t>goal:</a:t>
            </a:r>
            <a:endParaRPr sz="2100">
              <a:latin typeface="Calibri"/>
              <a:cs typeface="Calibri"/>
            </a:endParaRPr>
          </a:p>
          <a:p>
            <a:pPr algn="ctr" marL="200025" marR="84455">
              <a:lnSpc>
                <a:spcPts val="2270"/>
              </a:lnSpc>
              <a:spcBef>
                <a:spcPts val="910"/>
              </a:spcBef>
            </a:pPr>
            <a:r>
              <a:rPr dirty="0" sz="2100">
                <a:solidFill>
                  <a:srgbClr val="FFFFFF"/>
                </a:solidFill>
                <a:latin typeface="Calibri"/>
                <a:cs typeface="Calibri"/>
              </a:rPr>
              <a:t>60 </a:t>
            </a:r>
            <a:r>
              <a:rPr dirty="0" sz="2100" spc="-15">
                <a:solidFill>
                  <a:srgbClr val="FFFFFF"/>
                </a:solidFill>
                <a:latin typeface="Calibri"/>
                <a:cs typeface="Calibri"/>
              </a:rPr>
              <a:t>percent organic </a:t>
            </a:r>
            <a:r>
              <a:rPr dirty="0" sz="210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dirty="0" sz="2100" spc="-45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>
                <a:solidFill>
                  <a:srgbClr val="FFFFFF"/>
                </a:solidFill>
                <a:latin typeface="Calibri"/>
                <a:cs typeface="Calibri"/>
              </a:rPr>
              <a:t>all</a:t>
            </a:r>
            <a:r>
              <a:rPr dirty="0" sz="21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public</a:t>
            </a:r>
            <a:r>
              <a:rPr dirty="0" sz="21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kitchens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0124" y="2595372"/>
            <a:ext cx="2560320" cy="1681480"/>
          </a:xfrm>
          <a:prstGeom prst="rect">
            <a:avLst/>
          </a:prstGeom>
          <a:solidFill>
            <a:srgbClr val="00AF50"/>
          </a:solidFill>
          <a:ln w="12191">
            <a:solidFill>
              <a:srgbClr val="FFFFFF"/>
            </a:solidFill>
          </a:ln>
        </p:spPr>
        <p:txBody>
          <a:bodyPr wrap="square" lIns="0" tIns="160655" rIns="0" bIns="0" rtlCol="0" vert="horz">
            <a:spAutoFit/>
          </a:bodyPr>
          <a:lstStyle/>
          <a:p>
            <a:pPr algn="ctr" marL="188595">
              <a:lnSpc>
                <a:spcPct val="100000"/>
              </a:lnSpc>
              <a:spcBef>
                <a:spcPts val="1265"/>
              </a:spcBef>
            </a:pPr>
            <a:r>
              <a:rPr dirty="0" sz="2100" spc="-5" i="1">
                <a:solidFill>
                  <a:srgbClr val="FFFFFF"/>
                </a:solidFill>
                <a:latin typeface="Calibri"/>
                <a:cs typeface="Calibri"/>
              </a:rPr>
              <a:t>Financing:</a:t>
            </a:r>
            <a:endParaRPr sz="2100">
              <a:latin typeface="Calibri"/>
              <a:cs typeface="Calibri"/>
            </a:endParaRPr>
          </a:p>
          <a:p>
            <a:pPr algn="ctr" marL="223520" marR="25400" indent="-2540">
              <a:lnSpc>
                <a:spcPts val="2270"/>
              </a:lnSpc>
              <a:spcBef>
                <a:spcPts val="905"/>
              </a:spcBef>
            </a:pP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Support</a:t>
            </a:r>
            <a:r>
              <a:rPr dirty="0" sz="21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25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2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cities, </a:t>
            </a:r>
            <a:r>
              <a:rPr dirty="0" sz="2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10">
                <a:solidFill>
                  <a:srgbClr val="FFFFFF"/>
                </a:solidFill>
                <a:latin typeface="Calibri"/>
                <a:cs typeface="Calibri"/>
              </a:rPr>
              <a:t>hospitals</a:t>
            </a:r>
            <a:r>
              <a:rPr dirty="0" sz="2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15">
                <a:solidFill>
                  <a:srgbClr val="FFFFFF"/>
                </a:solidFill>
                <a:latin typeface="Calibri"/>
                <a:cs typeface="Calibri"/>
              </a:rPr>
              <a:t>etc </a:t>
            </a:r>
            <a:r>
              <a:rPr dirty="0" sz="2100" spc="-25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dirty="0" sz="21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education</a:t>
            </a:r>
            <a:r>
              <a:rPr dirty="0" sz="21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21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kitchens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0791" y="4782311"/>
            <a:ext cx="2573020" cy="1544320"/>
          </a:xfrm>
          <a:prstGeom prst="rect">
            <a:avLst/>
          </a:prstGeom>
          <a:solidFill>
            <a:srgbClr val="00AF50"/>
          </a:solidFill>
          <a:ln w="12191">
            <a:solidFill>
              <a:srgbClr val="FFFFFF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algn="ctr" marL="635">
              <a:lnSpc>
                <a:spcPts val="1985"/>
              </a:lnSpc>
            </a:pPr>
            <a:r>
              <a:rPr dirty="0" sz="2100" i="1">
                <a:solidFill>
                  <a:srgbClr val="FFFFFF"/>
                </a:solidFill>
                <a:latin typeface="Calibri"/>
                <a:cs typeface="Calibri"/>
              </a:rPr>
              <a:t>National</a:t>
            </a:r>
            <a:r>
              <a:rPr dirty="0" sz="2100" spc="-6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i="1">
                <a:solidFill>
                  <a:srgbClr val="FFFFFF"/>
                </a:solidFill>
                <a:latin typeface="Calibri"/>
                <a:cs typeface="Calibri"/>
              </a:rPr>
              <a:t>Organic</a:t>
            </a:r>
            <a:endParaRPr sz="2100">
              <a:latin typeface="Calibri"/>
              <a:cs typeface="Calibri"/>
            </a:endParaRPr>
          </a:p>
          <a:p>
            <a:pPr algn="ctr">
              <a:lnSpc>
                <a:spcPts val="2395"/>
              </a:lnSpc>
            </a:pPr>
            <a:r>
              <a:rPr dirty="0" sz="2100" spc="-5" i="1">
                <a:solidFill>
                  <a:srgbClr val="FFFFFF"/>
                </a:solidFill>
                <a:latin typeface="Calibri"/>
                <a:cs typeface="Calibri"/>
              </a:rPr>
              <a:t>Cuisine</a:t>
            </a:r>
            <a:r>
              <a:rPr dirty="0" sz="2100" spc="-4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i="1">
                <a:solidFill>
                  <a:srgbClr val="FFFFFF"/>
                </a:solidFill>
                <a:latin typeface="Calibri"/>
                <a:cs typeface="Calibri"/>
              </a:rPr>
              <a:t>Label</a:t>
            </a:r>
            <a:r>
              <a:rPr dirty="0" sz="210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endParaRPr sz="2100">
              <a:latin typeface="Calibri"/>
              <a:cs typeface="Calibri"/>
            </a:endParaRPr>
          </a:p>
          <a:p>
            <a:pPr algn="ctr">
              <a:lnSpc>
                <a:spcPts val="2395"/>
              </a:lnSpc>
              <a:spcBef>
                <a:spcPts val="620"/>
              </a:spcBef>
            </a:pPr>
            <a:r>
              <a:rPr dirty="0" sz="2100" spc="-15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dirty="0" sz="2100">
                <a:solidFill>
                  <a:srgbClr val="FFFFFF"/>
                </a:solidFill>
                <a:latin typeface="Calibri"/>
                <a:cs typeface="Calibri"/>
              </a:rPr>
              <a:t>30,</a:t>
            </a:r>
            <a:r>
              <a:rPr dirty="0" sz="21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>
                <a:solidFill>
                  <a:srgbClr val="FFFFFF"/>
                </a:solidFill>
                <a:latin typeface="Calibri"/>
                <a:cs typeface="Calibri"/>
              </a:rPr>
              <a:t>60,</a:t>
            </a:r>
            <a:r>
              <a:rPr dirty="0" sz="21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>
                <a:solidFill>
                  <a:srgbClr val="FFFFFF"/>
                </a:solidFill>
                <a:latin typeface="Calibri"/>
                <a:cs typeface="Calibri"/>
              </a:rPr>
              <a:t>90</a:t>
            </a:r>
            <a:r>
              <a:rPr dirty="0" sz="21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endParaRPr sz="2100">
              <a:latin typeface="Calibri"/>
              <a:cs typeface="Calibri"/>
            </a:endParaRPr>
          </a:p>
          <a:p>
            <a:pPr algn="ctr" marL="278130" marR="273685">
              <a:lnSpc>
                <a:spcPts val="2270"/>
              </a:lnSpc>
              <a:spcBef>
                <a:spcPts val="160"/>
              </a:spcBef>
            </a:pPr>
            <a:r>
              <a:rPr dirty="0" sz="2100" spc="-15">
                <a:solidFill>
                  <a:srgbClr val="FFFFFF"/>
                </a:solidFill>
                <a:latin typeface="Calibri"/>
                <a:cs typeface="Calibri"/>
              </a:rPr>
              <a:t>organic</a:t>
            </a:r>
            <a:r>
              <a:rPr dirty="0" sz="21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21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public</a:t>
            </a:r>
            <a:r>
              <a:rPr dirty="0" sz="21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>
                <a:solidFill>
                  <a:srgbClr val="FFFFFF"/>
                </a:solidFill>
                <a:latin typeface="Calibri"/>
                <a:cs typeface="Calibri"/>
              </a:rPr>
              <a:t>&amp; </a:t>
            </a:r>
            <a:r>
              <a:rPr dirty="0" sz="2100" spc="-45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15">
                <a:solidFill>
                  <a:srgbClr val="FFFFFF"/>
                </a:solidFill>
                <a:latin typeface="Calibri"/>
                <a:cs typeface="Calibri"/>
              </a:rPr>
              <a:t>private</a:t>
            </a:r>
            <a:r>
              <a:rPr dirty="0" sz="2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kitchens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29755" y="556259"/>
            <a:ext cx="2571115" cy="1544320"/>
          </a:xfrm>
          <a:prstGeom prst="rect">
            <a:avLst/>
          </a:prstGeom>
          <a:solidFill>
            <a:srgbClr val="00AF50"/>
          </a:solidFill>
          <a:ln w="12192">
            <a:solidFill>
              <a:srgbClr val="FFFFFF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 algn="ctr" marL="96520">
              <a:lnSpc>
                <a:spcPts val="2175"/>
              </a:lnSpc>
            </a:pPr>
            <a:r>
              <a:rPr dirty="0" sz="2100" spc="-10" i="1">
                <a:solidFill>
                  <a:srgbClr val="FFFFFF"/>
                </a:solidFill>
                <a:latin typeface="Calibri"/>
                <a:cs typeface="Calibri"/>
              </a:rPr>
              <a:t>Guarantee</a:t>
            </a:r>
            <a:r>
              <a:rPr dirty="0" sz="2100" spc="-4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15" i="1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2100" spc="-1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5" i="1">
                <a:solidFill>
                  <a:srgbClr val="FFFFFF"/>
                </a:solidFill>
                <a:latin typeface="Calibri"/>
                <a:cs typeface="Calibri"/>
              </a:rPr>
              <a:t>supply:</a:t>
            </a:r>
            <a:endParaRPr sz="2100">
              <a:latin typeface="Calibri"/>
              <a:cs typeface="Calibri"/>
            </a:endParaRPr>
          </a:p>
          <a:p>
            <a:pPr algn="ctr" marL="160655" marR="57150" indent="3175">
              <a:lnSpc>
                <a:spcPct val="90000"/>
              </a:lnSpc>
              <a:spcBef>
                <a:spcPts val="875"/>
              </a:spcBef>
            </a:pPr>
            <a:r>
              <a:rPr dirty="0" sz="2100" spc="-10">
                <a:solidFill>
                  <a:srgbClr val="FFFFFF"/>
                </a:solidFill>
                <a:latin typeface="Calibri"/>
                <a:cs typeface="Calibri"/>
              </a:rPr>
              <a:t>Collaboration</a:t>
            </a:r>
            <a:r>
              <a:rPr dirty="0" sz="21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dirty="0" sz="21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supply </a:t>
            </a:r>
            <a:r>
              <a:rPr dirty="0" sz="2100">
                <a:solidFill>
                  <a:srgbClr val="FFFFFF"/>
                </a:solidFill>
                <a:latin typeface="Calibri"/>
                <a:cs typeface="Calibri"/>
              </a:rPr>
              <a:t>chain </a:t>
            </a: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on </a:t>
            </a:r>
            <a:r>
              <a:rPr dirty="0" sz="21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10">
                <a:solidFill>
                  <a:srgbClr val="FFFFFF"/>
                </a:solidFill>
                <a:latin typeface="Calibri"/>
                <a:cs typeface="Calibri"/>
              </a:rPr>
              <a:t>product</a:t>
            </a:r>
            <a:r>
              <a:rPr dirty="0" sz="21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10">
                <a:solidFill>
                  <a:srgbClr val="FFFFFF"/>
                </a:solidFill>
                <a:latin typeface="Calibri"/>
                <a:cs typeface="Calibri"/>
              </a:rPr>
              <a:t>development </a:t>
            </a:r>
            <a:r>
              <a:rPr dirty="0" sz="2100" spc="-45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z="21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supply</a:t>
            </a:r>
            <a:r>
              <a:rPr dirty="0" sz="21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1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21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kitchens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448044" y="2613660"/>
            <a:ext cx="2571115" cy="1633855"/>
          </a:xfrm>
          <a:prstGeom prst="rect">
            <a:avLst/>
          </a:prstGeom>
          <a:solidFill>
            <a:srgbClr val="00AF50"/>
          </a:solidFill>
          <a:ln w="12192">
            <a:solidFill>
              <a:srgbClr val="FFFFFF"/>
            </a:solidFill>
          </a:ln>
        </p:spPr>
        <p:txBody>
          <a:bodyPr wrap="square" lIns="0" tIns="57785" rIns="0" bIns="0" rtlCol="0" vert="horz">
            <a:spAutoFit/>
          </a:bodyPr>
          <a:lstStyle/>
          <a:p>
            <a:pPr algn="ctr" marL="80645" marR="109220">
              <a:lnSpc>
                <a:spcPts val="2270"/>
              </a:lnSpc>
              <a:spcBef>
                <a:spcPts val="455"/>
              </a:spcBef>
            </a:pPr>
            <a:r>
              <a:rPr dirty="0" sz="2100" spc="-10" i="1">
                <a:solidFill>
                  <a:srgbClr val="FFFFFF"/>
                </a:solidFill>
                <a:latin typeface="Calibri"/>
                <a:cs typeface="Calibri"/>
              </a:rPr>
              <a:t>Education,</a:t>
            </a:r>
            <a:r>
              <a:rPr dirty="0" sz="2100" spc="-10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5" i="1">
                <a:solidFill>
                  <a:srgbClr val="FFFFFF"/>
                </a:solidFill>
                <a:latin typeface="Calibri"/>
                <a:cs typeface="Calibri"/>
              </a:rPr>
              <a:t>motivation </a:t>
            </a:r>
            <a:r>
              <a:rPr dirty="0" sz="2100" spc="-459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i="1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2100" spc="-1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i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100" spc="-2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5" i="1">
                <a:solidFill>
                  <a:srgbClr val="FFFFFF"/>
                </a:solidFill>
                <a:latin typeface="Calibri"/>
                <a:cs typeface="Calibri"/>
              </a:rPr>
              <a:t>kitchens:</a:t>
            </a:r>
            <a:endParaRPr sz="2100">
              <a:latin typeface="Calibri"/>
              <a:cs typeface="Calibri"/>
            </a:endParaRPr>
          </a:p>
          <a:p>
            <a:pPr algn="ctr" marL="94615" marR="125730" indent="3175">
              <a:lnSpc>
                <a:spcPts val="2270"/>
              </a:lnSpc>
              <a:spcBef>
                <a:spcPts val="875"/>
              </a:spcBef>
            </a:pPr>
            <a:r>
              <a:rPr dirty="0" sz="2100" spc="-50">
                <a:solidFill>
                  <a:srgbClr val="FFFFFF"/>
                </a:solidFill>
                <a:latin typeface="Calibri"/>
                <a:cs typeface="Calibri"/>
              </a:rPr>
              <a:t>Total</a:t>
            </a:r>
            <a:r>
              <a:rPr dirty="0" sz="2100" spc="-15">
                <a:solidFill>
                  <a:srgbClr val="FFFFFF"/>
                </a:solidFill>
                <a:latin typeface="Calibri"/>
                <a:cs typeface="Calibri"/>
              </a:rPr>
              <a:t> conversion</a:t>
            </a:r>
            <a:r>
              <a:rPr dirty="0" sz="21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1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25">
                <a:solidFill>
                  <a:srgbClr val="FFFFFF"/>
                </a:solidFill>
                <a:latin typeface="Calibri"/>
                <a:cs typeface="Calibri"/>
              </a:rPr>
              <a:t>healthier,</a:t>
            </a:r>
            <a:r>
              <a:rPr dirty="0" sz="2100" spc="-15">
                <a:solidFill>
                  <a:srgbClr val="FFFFFF"/>
                </a:solidFill>
                <a:latin typeface="Calibri"/>
                <a:cs typeface="Calibri"/>
              </a:rPr>
              <a:t> organic</a:t>
            </a:r>
            <a:r>
              <a:rPr dirty="0" sz="21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2100" spc="-45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10">
                <a:solidFill>
                  <a:srgbClr val="FFFFFF"/>
                </a:solidFill>
                <a:latin typeface="Calibri"/>
                <a:cs typeface="Calibri"/>
              </a:rPr>
              <a:t>climate</a:t>
            </a:r>
            <a:r>
              <a:rPr dirty="0" sz="21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friendly</a:t>
            </a:r>
            <a:r>
              <a:rPr dirty="0" sz="21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20">
                <a:solidFill>
                  <a:srgbClr val="FFFFFF"/>
                </a:solidFill>
                <a:latin typeface="Calibri"/>
                <a:cs typeface="Calibri"/>
              </a:rPr>
              <a:t>food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429755" y="4764023"/>
            <a:ext cx="2571115" cy="1544320"/>
          </a:xfrm>
          <a:prstGeom prst="rect">
            <a:avLst/>
          </a:prstGeom>
          <a:solidFill>
            <a:srgbClr val="00AF50"/>
          </a:solidFill>
          <a:ln w="12192">
            <a:solidFill>
              <a:srgbClr val="FFFFFF"/>
            </a:solidFill>
          </a:ln>
        </p:spPr>
        <p:txBody>
          <a:bodyPr wrap="square" lIns="0" tIns="93980" rIns="0" bIns="0" rtlCol="0" vert="horz">
            <a:spAutoFit/>
          </a:bodyPr>
          <a:lstStyle/>
          <a:p>
            <a:pPr algn="ctr" marL="71120" marR="115570">
              <a:lnSpc>
                <a:spcPct val="90000"/>
              </a:lnSpc>
              <a:spcBef>
                <a:spcPts val="740"/>
              </a:spcBef>
            </a:pPr>
            <a:r>
              <a:rPr dirty="0" sz="2100" spc="-10">
                <a:solidFill>
                  <a:srgbClr val="FFFFFF"/>
                </a:solidFill>
                <a:latin typeface="Calibri"/>
                <a:cs typeface="Calibri"/>
              </a:rPr>
              <a:t>Education,</a:t>
            </a:r>
            <a:r>
              <a:rPr dirty="0" sz="21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10">
                <a:solidFill>
                  <a:srgbClr val="FFFFFF"/>
                </a:solidFill>
                <a:latin typeface="Calibri"/>
                <a:cs typeface="Calibri"/>
              </a:rPr>
              <a:t>motivation </a:t>
            </a:r>
            <a:r>
              <a:rPr dirty="0" sz="2100" spc="-459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21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15">
                <a:solidFill>
                  <a:srgbClr val="FFFFFF"/>
                </a:solidFill>
                <a:latin typeface="Calibri"/>
                <a:cs typeface="Calibri"/>
              </a:rPr>
              <a:t>food</a:t>
            </a:r>
            <a:r>
              <a:rPr dirty="0" sz="21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>
                <a:solidFill>
                  <a:srgbClr val="FFFFFF"/>
                </a:solidFill>
                <a:latin typeface="Calibri"/>
                <a:cs typeface="Calibri"/>
              </a:rPr>
              <a:t>service </a:t>
            </a:r>
            <a:r>
              <a:rPr dirty="0" sz="21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10">
                <a:solidFill>
                  <a:srgbClr val="FFFFFF"/>
                </a:solidFill>
                <a:latin typeface="Calibri"/>
                <a:cs typeface="Calibri"/>
              </a:rPr>
              <a:t>companies:</a:t>
            </a:r>
            <a:endParaRPr sz="2100">
              <a:latin typeface="Calibri"/>
              <a:cs typeface="Calibri"/>
            </a:endParaRPr>
          </a:p>
          <a:p>
            <a:pPr algn="ctr" marR="41275">
              <a:lnSpc>
                <a:spcPct val="100000"/>
              </a:lnSpc>
              <a:spcBef>
                <a:spcPts val="625"/>
              </a:spcBef>
            </a:pPr>
            <a:r>
              <a:rPr dirty="0" sz="2100" spc="-10">
                <a:solidFill>
                  <a:srgbClr val="FFFFFF"/>
                </a:solidFill>
                <a:latin typeface="Calibri"/>
                <a:cs typeface="Calibri"/>
              </a:rPr>
              <a:t>Organic</a:t>
            </a:r>
            <a:r>
              <a:rPr dirty="0" sz="21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-5">
                <a:solidFill>
                  <a:srgbClr val="FFFFFF"/>
                </a:solidFill>
                <a:latin typeface="Calibri"/>
                <a:cs typeface="Calibri"/>
              </a:rPr>
              <a:t>schools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08254" y="119888"/>
            <a:ext cx="31496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Politics create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pull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market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844921" y="180847"/>
            <a:ext cx="30092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Push/Pull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organic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sector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32503" y="6176771"/>
            <a:ext cx="1078991" cy="54406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7542" y="222630"/>
            <a:ext cx="5735955" cy="979169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550"/>
              </a:lnSpc>
              <a:spcBef>
                <a:spcPts val="100"/>
              </a:spcBef>
            </a:pPr>
            <a:r>
              <a:rPr dirty="0" spc="-5" b="0">
                <a:latin typeface="Calibri Light"/>
                <a:cs typeface="Calibri Light"/>
              </a:rPr>
              <a:t>Pull</a:t>
            </a:r>
            <a:r>
              <a:rPr dirty="0" spc="-35" b="0">
                <a:latin typeface="Calibri Light"/>
                <a:cs typeface="Calibri Light"/>
              </a:rPr>
              <a:t> </a:t>
            </a:r>
            <a:r>
              <a:rPr dirty="0" spc="-20" b="0">
                <a:latin typeface="Calibri Light"/>
                <a:cs typeface="Calibri Light"/>
              </a:rPr>
              <a:t>strategy</a:t>
            </a:r>
            <a:r>
              <a:rPr dirty="0" spc="-50" b="0">
                <a:latin typeface="Calibri Light"/>
                <a:cs typeface="Calibri Light"/>
              </a:rPr>
              <a:t> </a:t>
            </a:r>
            <a:r>
              <a:rPr dirty="0" b="0">
                <a:latin typeface="Calibri Light"/>
                <a:cs typeface="Calibri Light"/>
              </a:rPr>
              <a:t>3</a:t>
            </a:r>
          </a:p>
          <a:p>
            <a:pPr marL="12700">
              <a:lnSpc>
                <a:spcPts val="4950"/>
              </a:lnSpc>
            </a:pPr>
            <a:r>
              <a:rPr dirty="0" sz="4400" spc="-5" b="0">
                <a:latin typeface="Calibri Light"/>
                <a:cs typeface="Calibri Light"/>
              </a:rPr>
              <a:t>The</a:t>
            </a:r>
            <a:r>
              <a:rPr dirty="0" sz="4400" spc="-20" b="0">
                <a:latin typeface="Calibri Light"/>
                <a:cs typeface="Calibri Light"/>
              </a:rPr>
              <a:t> </a:t>
            </a:r>
            <a:r>
              <a:rPr dirty="0" sz="4400" spc="-25" b="0">
                <a:latin typeface="Calibri Light"/>
                <a:cs typeface="Calibri Light"/>
              </a:rPr>
              <a:t>organic</a:t>
            </a:r>
            <a:r>
              <a:rPr dirty="0" sz="4400" spc="-10" b="0">
                <a:latin typeface="Calibri Light"/>
                <a:cs typeface="Calibri Light"/>
              </a:rPr>
              <a:t> </a:t>
            </a:r>
            <a:r>
              <a:rPr dirty="0" sz="4400" spc="-5" b="0">
                <a:latin typeface="Calibri Light"/>
                <a:cs typeface="Calibri Light"/>
              </a:rPr>
              <a:t>cuisine</a:t>
            </a:r>
            <a:r>
              <a:rPr dirty="0" sz="4400" spc="-15" b="0">
                <a:latin typeface="Calibri Light"/>
                <a:cs typeface="Calibri Light"/>
              </a:rPr>
              <a:t> </a:t>
            </a:r>
            <a:r>
              <a:rPr dirty="0" sz="4400" b="0">
                <a:latin typeface="Calibri Light"/>
                <a:cs typeface="Calibri Light"/>
              </a:rPr>
              <a:t>labels</a:t>
            </a:r>
            <a:endParaRPr sz="4400">
              <a:latin typeface="Calibri Light"/>
              <a:cs typeface="Calibri Light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72183" y="2691383"/>
            <a:ext cx="6242304" cy="167030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7287" y="5893028"/>
            <a:ext cx="9063355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005"/>
              </a:lnSpc>
            </a:pPr>
            <a:r>
              <a:rPr dirty="0" sz="2000" spc="-10"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………………………………………………………………………………………………………………………………………..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86000" y="2057400"/>
            <a:ext cx="4572000" cy="2743200"/>
            <a:chOff x="2286000" y="2057400"/>
            <a:chExt cx="4572000" cy="2743200"/>
          </a:xfrm>
        </p:grpSpPr>
        <p:sp>
          <p:nvSpPr>
            <p:cNvPr id="3" name="object 3"/>
            <p:cNvSpPr/>
            <p:nvPr/>
          </p:nvSpPr>
          <p:spPr>
            <a:xfrm>
              <a:off x="2286000" y="2057400"/>
              <a:ext cx="4572000" cy="2743200"/>
            </a:xfrm>
            <a:custGeom>
              <a:avLst/>
              <a:gdLst/>
              <a:ahLst/>
              <a:cxnLst/>
              <a:rect l="l" t="t" r="r" b="b"/>
              <a:pathLst>
                <a:path w="4572000" h="2743200">
                  <a:moveTo>
                    <a:pt x="4572000" y="0"/>
                  </a:moveTo>
                  <a:lnTo>
                    <a:pt x="0" y="0"/>
                  </a:lnTo>
                  <a:lnTo>
                    <a:pt x="0" y="2743200"/>
                  </a:lnTo>
                  <a:lnTo>
                    <a:pt x="4572000" y="2743200"/>
                  </a:lnTo>
                  <a:lnTo>
                    <a:pt x="4572000" y="0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2974848" y="2197607"/>
              <a:ext cx="3743325" cy="2039620"/>
            </a:xfrm>
            <a:custGeom>
              <a:avLst/>
              <a:gdLst/>
              <a:ahLst/>
              <a:cxnLst/>
              <a:rect l="l" t="t" r="r" b="b"/>
              <a:pathLst>
                <a:path w="3743325" h="2039620">
                  <a:moveTo>
                    <a:pt x="0" y="1699259"/>
                  </a:moveTo>
                  <a:lnTo>
                    <a:pt x="3742944" y="1699259"/>
                  </a:lnTo>
                </a:path>
                <a:path w="3743325" h="2039620">
                  <a:moveTo>
                    <a:pt x="0" y="1359407"/>
                  </a:moveTo>
                  <a:lnTo>
                    <a:pt x="3742944" y="1359407"/>
                  </a:lnTo>
                </a:path>
                <a:path w="3743325" h="2039620">
                  <a:moveTo>
                    <a:pt x="0" y="1019555"/>
                  </a:moveTo>
                  <a:lnTo>
                    <a:pt x="3742944" y="1019555"/>
                  </a:lnTo>
                </a:path>
                <a:path w="3743325" h="2039620">
                  <a:moveTo>
                    <a:pt x="0" y="679703"/>
                  </a:moveTo>
                  <a:lnTo>
                    <a:pt x="3742944" y="679703"/>
                  </a:lnTo>
                </a:path>
                <a:path w="3743325" h="2039620">
                  <a:moveTo>
                    <a:pt x="0" y="339851"/>
                  </a:moveTo>
                  <a:lnTo>
                    <a:pt x="3742944" y="339851"/>
                  </a:lnTo>
                </a:path>
                <a:path w="3743325" h="2039620">
                  <a:moveTo>
                    <a:pt x="0" y="0"/>
                  </a:moveTo>
                  <a:lnTo>
                    <a:pt x="3742944" y="0"/>
                  </a:lnTo>
                </a:path>
                <a:path w="3743325" h="2039620">
                  <a:moveTo>
                    <a:pt x="0" y="2039111"/>
                  </a:moveTo>
                  <a:lnTo>
                    <a:pt x="3742944" y="2039111"/>
                  </a:lnTo>
                </a:path>
              </a:pathLst>
            </a:custGeom>
            <a:ln w="9144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3163061" y="2561081"/>
              <a:ext cx="3368040" cy="1675130"/>
            </a:xfrm>
            <a:custGeom>
              <a:avLst/>
              <a:gdLst/>
              <a:ahLst/>
              <a:cxnLst/>
              <a:rect l="l" t="t" r="r" b="b"/>
              <a:pathLst>
                <a:path w="3368040" h="1675129">
                  <a:moveTo>
                    <a:pt x="0" y="1674875"/>
                  </a:moveTo>
                  <a:lnTo>
                    <a:pt x="373379" y="1667255"/>
                  </a:lnTo>
                  <a:lnTo>
                    <a:pt x="748284" y="1650491"/>
                  </a:lnTo>
                  <a:lnTo>
                    <a:pt x="1123188" y="1612391"/>
                  </a:lnTo>
                  <a:lnTo>
                    <a:pt x="1496567" y="1469135"/>
                  </a:lnTo>
                  <a:lnTo>
                    <a:pt x="1871472" y="1264919"/>
                  </a:lnTo>
                  <a:lnTo>
                    <a:pt x="2244852" y="937259"/>
                  </a:lnTo>
                  <a:lnTo>
                    <a:pt x="2619755" y="704088"/>
                  </a:lnTo>
                  <a:lnTo>
                    <a:pt x="2993136" y="352043"/>
                  </a:lnTo>
                  <a:lnTo>
                    <a:pt x="3368040" y="0"/>
                  </a:lnTo>
                </a:path>
              </a:pathLst>
            </a:custGeom>
            <a:ln w="28956">
              <a:solidFill>
                <a:srgbClr val="5F5F5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3134232" y="3989908"/>
            <a:ext cx="474345" cy="163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344805" algn="l"/>
              </a:tabLst>
            </a:pPr>
            <a:r>
              <a:rPr dirty="0" sz="900">
                <a:solidFill>
                  <a:srgbClr val="404040"/>
                </a:solidFill>
                <a:latin typeface="Calibri"/>
                <a:cs typeface="Calibri"/>
              </a:rPr>
              <a:t>0	</a:t>
            </a:r>
            <a:r>
              <a:rPr dirty="0" baseline="3086" sz="1350" spc="-7">
                <a:solidFill>
                  <a:srgbClr val="404040"/>
                </a:solidFill>
                <a:latin typeface="Calibri"/>
                <a:cs typeface="Calibri"/>
              </a:rPr>
              <a:t>12</a:t>
            </a:r>
            <a:endParaRPr baseline="3086" sz="13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7287" y="5893028"/>
            <a:ext cx="9063355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005"/>
              </a:lnSpc>
            </a:pPr>
            <a:r>
              <a:rPr dirty="0" sz="2000" spc="-10"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………………………………………………………………………………………………………………………………………..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53941" y="3965829"/>
            <a:ext cx="12890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solidFill>
                  <a:srgbClr val="404040"/>
                </a:solidFill>
                <a:latin typeface="Calibri"/>
                <a:cs typeface="Calibri"/>
              </a:rPr>
              <a:t>36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28210" y="3926585"/>
            <a:ext cx="12890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solidFill>
                  <a:srgbClr val="404040"/>
                </a:solidFill>
                <a:latin typeface="Calibri"/>
                <a:cs typeface="Calibri"/>
              </a:rPr>
              <a:t>94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73523" y="3783583"/>
            <a:ext cx="18669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solidFill>
                  <a:srgbClr val="404040"/>
                </a:solidFill>
                <a:latin typeface="Calibri"/>
                <a:cs typeface="Calibri"/>
              </a:rPr>
              <a:t>304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47792" y="3580257"/>
            <a:ext cx="18669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solidFill>
                  <a:srgbClr val="404040"/>
                </a:solidFill>
                <a:latin typeface="Calibri"/>
                <a:cs typeface="Calibri"/>
              </a:rPr>
              <a:t>603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93105" y="3252596"/>
            <a:ext cx="2444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solidFill>
                  <a:srgbClr val="404040"/>
                </a:solidFill>
                <a:latin typeface="Calibri"/>
                <a:cs typeface="Calibri"/>
              </a:rPr>
              <a:t>1085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67755" y="3018535"/>
            <a:ext cx="2444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solidFill>
                  <a:srgbClr val="404040"/>
                </a:solidFill>
                <a:latin typeface="Calibri"/>
                <a:cs typeface="Calibri"/>
              </a:rPr>
              <a:t>1429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42025" y="2666491"/>
            <a:ext cx="2444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solidFill>
                  <a:srgbClr val="404040"/>
                </a:solidFill>
                <a:latin typeface="Calibri"/>
                <a:cs typeface="Calibri"/>
              </a:rPr>
              <a:t>1947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416294" y="2314194"/>
            <a:ext cx="2444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solidFill>
                  <a:srgbClr val="404040"/>
                </a:solidFill>
                <a:latin typeface="Calibri"/>
                <a:cs typeface="Calibri"/>
              </a:rPr>
              <a:t>2465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696210" y="3802760"/>
            <a:ext cx="18669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solidFill>
                  <a:srgbClr val="585858"/>
                </a:solidFill>
                <a:latin typeface="Calibri"/>
                <a:cs typeface="Calibri"/>
              </a:rPr>
              <a:t>500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638298" y="3462654"/>
            <a:ext cx="2444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solidFill>
                  <a:srgbClr val="585858"/>
                </a:solidFill>
                <a:latin typeface="Calibri"/>
                <a:cs typeface="Calibri"/>
              </a:rPr>
              <a:t>1000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38298" y="3122803"/>
            <a:ext cx="2444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solidFill>
                  <a:srgbClr val="585858"/>
                </a:solidFill>
                <a:latin typeface="Calibri"/>
                <a:cs typeface="Calibri"/>
              </a:rPr>
              <a:t>1500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638298" y="2782570"/>
            <a:ext cx="2444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solidFill>
                  <a:srgbClr val="585858"/>
                </a:solidFill>
                <a:latin typeface="Calibri"/>
                <a:cs typeface="Calibri"/>
              </a:rPr>
              <a:t>2000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38298" y="2442717"/>
            <a:ext cx="2444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solidFill>
                  <a:srgbClr val="585858"/>
                </a:solidFill>
                <a:latin typeface="Calibri"/>
                <a:cs typeface="Calibri"/>
              </a:rPr>
              <a:t>2500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638298" y="2102611"/>
            <a:ext cx="2444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solidFill>
                  <a:srgbClr val="585858"/>
                </a:solidFill>
                <a:latin typeface="Calibri"/>
                <a:cs typeface="Calibri"/>
              </a:rPr>
              <a:t>3000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457957" y="2723760"/>
            <a:ext cx="152400" cy="98996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Antal</a:t>
            </a:r>
            <a:r>
              <a:rPr dirty="0" sz="1000" spc="-5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dirty="0" sz="1000" spc="-5">
                <a:solidFill>
                  <a:srgbClr val="585858"/>
                </a:solidFill>
                <a:latin typeface="Calibri"/>
                <a:cs typeface="Calibri"/>
              </a:rPr>
              <a:t>spisemærker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812033" y="4131055"/>
            <a:ext cx="3848735" cy="515620"/>
          </a:xfrm>
          <a:prstGeom prst="rect">
            <a:avLst/>
          </a:prstGeom>
        </p:spPr>
        <p:txBody>
          <a:bodyPr wrap="square" lIns="0" tIns="2413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90"/>
              </a:spcBef>
            </a:pPr>
            <a:r>
              <a:rPr dirty="0" sz="90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algn="ctr" marL="222250">
              <a:lnSpc>
                <a:spcPct val="100000"/>
              </a:lnSpc>
              <a:spcBef>
                <a:spcPts val="90"/>
              </a:spcBef>
              <a:tabLst>
                <a:tab pos="596265" algn="l"/>
                <a:tab pos="970915" algn="l"/>
                <a:tab pos="1344930" algn="l"/>
                <a:tab pos="1719580" algn="l"/>
                <a:tab pos="2093595" algn="l"/>
                <a:tab pos="2468245" algn="l"/>
                <a:tab pos="2842895" algn="l"/>
                <a:tab pos="3216910" algn="l"/>
                <a:tab pos="3590925" algn="l"/>
              </a:tabLst>
            </a:pPr>
            <a:r>
              <a:rPr dirty="0" sz="900" spc="-5">
                <a:solidFill>
                  <a:srgbClr val="585858"/>
                </a:solidFill>
                <a:latin typeface="Calibri"/>
                <a:cs typeface="Calibri"/>
              </a:rPr>
              <a:t>2009	2010	2011	2012	2013	2014	2015	2016	2017	2018</a:t>
            </a:r>
            <a:endParaRPr sz="900">
              <a:latin typeface="Calibri"/>
              <a:cs typeface="Calibri"/>
            </a:endParaRPr>
          </a:p>
          <a:p>
            <a:pPr algn="ctr" marL="220345">
              <a:lnSpc>
                <a:spcPct val="100000"/>
              </a:lnSpc>
              <a:spcBef>
                <a:spcPts val="315"/>
              </a:spcBef>
            </a:pPr>
            <a:r>
              <a:rPr dirty="0" sz="1000" spc="-10">
                <a:solidFill>
                  <a:srgbClr val="585858"/>
                </a:solidFill>
                <a:latin typeface="Calibri"/>
                <a:cs typeface="Calibri"/>
              </a:rPr>
              <a:t>År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249123" y="405129"/>
            <a:ext cx="846201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 b="0">
                <a:latin typeface="Arial"/>
                <a:cs typeface="Arial"/>
              </a:rPr>
              <a:t>Steady</a:t>
            </a:r>
            <a:r>
              <a:rPr dirty="0" spc="15" b="0">
                <a:latin typeface="Arial"/>
                <a:cs typeface="Arial"/>
              </a:rPr>
              <a:t> </a:t>
            </a:r>
            <a:r>
              <a:rPr dirty="0" spc="-5" b="0">
                <a:latin typeface="Arial"/>
                <a:cs typeface="Arial"/>
              </a:rPr>
              <a:t>increase</a:t>
            </a:r>
            <a:r>
              <a:rPr dirty="0" spc="45" b="0">
                <a:latin typeface="Arial"/>
                <a:cs typeface="Arial"/>
              </a:rPr>
              <a:t> </a:t>
            </a:r>
            <a:r>
              <a:rPr dirty="0" spc="-5" b="0">
                <a:latin typeface="Arial"/>
                <a:cs typeface="Arial"/>
              </a:rPr>
              <a:t>in</a:t>
            </a:r>
            <a:r>
              <a:rPr dirty="0" spc="15" b="0">
                <a:latin typeface="Arial"/>
                <a:cs typeface="Arial"/>
              </a:rPr>
              <a:t> </a:t>
            </a:r>
            <a:r>
              <a:rPr dirty="0" spc="-5" b="0">
                <a:latin typeface="Arial"/>
                <a:cs typeface="Arial"/>
              </a:rPr>
              <a:t>organic</a:t>
            </a:r>
            <a:r>
              <a:rPr dirty="0" spc="40" b="0">
                <a:latin typeface="Arial"/>
                <a:cs typeface="Arial"/>
              </a:rPr>
              <a:t> </a:t>
            </a:r>
            <a:r>
              <a:rPr dirty="0" spc="-5" b="0">
                <a:latin typeface="Arial"/>
                <a:cs typeface="Arial"/>
              </a:rPr>
              <a:t>cuisine</a:t>
            </a:r>
            <a:r>
              <a:rPr dirty="0" spc="30" b="0">
                <a:latin typeface="Arial"/>
                <a:cs typeface="Arial"/>
              </a:rPr>
              <a:t> </a:t>
            </a:r>
            <a:r>
              <a:rPr dirty="0" spc="-5" b="0">
                <a:latin typeface="Arial"/>
                <a:cs typeface="Arial"/>
              </a:rPr>
              <a:t>labels</a:t>
            </a:r>
            <a:r>
              <a:rPr dirty="0" spc="40" b="0">
                <a:latin typeface="Arial"/>
                <a:cs typeface="Arial"/>
              </a:rPr>
              <a:t> </a:t>
            </a:r>
            <a:r>
              <a:rPr dirty="0" spc="-5" b="0">
                <a:latin typeface="Arial"/>
                <a:cs typeface="Arial"/>
              </a:rPr>
              <a:t>in</a:t>
            </a:r>
            <a:r>
              <a:rPr dirty="0" spc="15" b="0">
                <a:latin typeface="Arial"/>
                <a:cs typeface="Arial"/>
              </a:rPr>
              <a:t> </a:t>
            </a:r>
            <a:r>
              <a:rPr dirty="0" b="0">
                <a:latin typeface="Arial"/>
                <a:cs typeface="Arial"/>
              </a:rPr>
              <a:t>the</a:t>
            </a:r>
            <a:r>
              <a:rPr dirty="0" spc="20" b="0">
                <a:latin typeface="Arial"/>
                <a:cs typeface="Arial"/>
              </a:rPr>
              <a:t> </a:t>
            </a:r>
            <a:r>
              <a:rPr dirty="0" spc="-5" b="0">
                <a:latin typeface="Arial"/>
                <a:cs typeface="Arial"/>
              </a:rPr>
              <a:t>public</a:t>
            </a:r>
            <a:r>
              <a:rPr dirty="0" spc="35" b="0">
                <a:latin typeface="Arial"/>
                <a:cs typeface="Arial"/>
              </a:rPr>
              <a:t> </a:t>
            </a:r>
            <a:r>
              <a:rPr dirty="0" spc="-5" b="0">
                <a:latin typeface="Arial"/>
                <a:cs typeface="Arial"/>
              </a:rPr>
              <a:t>kitchens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32503" y="6176771"/>
            <a:ext cx="1078991" cy="54406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3306" y="294513"/>
            <a:ext cx="8373745" cy="65659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240"/>
              </a:lnSpc>
              <a:spcBef>
                <a:spcPts val="100"/>
              </a:spcBef>
            </a:pPr>
            <a:r>
              <a:rPr dirty="0" sz="2000" spc="-5" b="0">
                <a:latin typeface="Calibri Light"/>
                <a:cs typeface="Calibri Light"/>
              </a:rPr>
              <a:t>Push/pull</a:t>
            </a:r>
            <a:r>
              <a:rPr dirty="0" sz="2000" spc="-55" b="0">
                <a:latin typeface="Calibri Light"/>
                <a:cs typeface="Calibri Light"/>
              </a:rPr>
              <a:t> </a:t>
            </a:r>
            <a:r>
              <a:rPr dirty="0" sz="2000" spc="-10" b="0">
                <a:latin typeface="Calibri Light"/>
                <a:cs typeface="Calibri Light"/>
              </a:rPr>
              <a:t>from</a:t>
            </a:r>
            <a:r>
              <a:rPr dirty="0" sz="2000" spc="-30" b="0">
                <a:latin typeface="Calibri Light"/>
                <a:cs typeface="Calibri Light"/>
              </a:rPr>
              <a:t> </a:t>
            </a:r>
            <a:r>
              <a:rPr dirty="0" sz="2000" b="0">
                <a:latin typeface="Calibri Light"/>
                <a:cs typeface="Calibri Light"/>
              </a:rPr>
              <a:t>the</a:t>
            </a:r>
            <a:r>
              <a:rPr dirty="0" sz="2000" spc="-10" b="0">
                <a:latin typeface="Calibri Light"/>
                <a:cs typeface="Calibri Light"/>
              </a:rPr>
              <a:t> organic</a:t>
            </a:r>
            <a:r>
              <a:rPr dirty="0" sz="2000" spc="-50" b="0">
                <a:latin typeface="Calibri Light"/>
                <a:cs typeface="Calibri Light"/>
              </a:rPr>
              <a:t> </a:t>
            </a:r>
            <a:r>
              <a:rPr dirty="0" sz="2000" spc="-5" b="0">
                <a:latin typeface="Calibri Light"/>
                <a:cs typeface="Calibri Light"/>
              </a:rPr>
              <a:t>sector</a:t>
            </a:r>
            <a:r>
              <a:rPr dirty="0" sz="2000" spc="-25" b="0">
                <a:latin typeface="Calibri Light"/>
                <a:cs typeface="Calibri Light"/>
              </a:rPr>
              <a:t> </a:t>
            </a:r>
            <a:r>
              <a:rPr dirty="0" sz="2000" b="0">
                <a:latin typeface="Calibri Light"/>
                <a:cs typeface="Calibri Light"/>
              </a:rPr>
              <a:t>3:</a:t>
            </a:r>
            <a:endParaRPr sz="2000">
              <a:latin typeface="Calibri Light"/>
              <a:cs typeface="Calibri Light"/>
            </a:endParaRPr>
          </a:p>
          <a:p>
            <a:pPr marL="12700">
              <a:lnSpc>
                <a:spcPts val="2720"/>
              </a:lnSpc>
            </a:pPr>
            <a:r>
              <a:rPr dirty="0" spc="-10" b="0">
                <a:latin typeface="Calibri Light"/>
                <a:cs typeface="Calibri Light"/>
              </a:rPr>
              <a:t>Motivating</a:t>
            </a:r>
            <a:r>
              <a:rPr dirty="0" spc="-30" b="0">
                <a:latin typeface="Calibri Light"/>
                <a:cs typeface="Calibri Light"/>
              </a:rPr>
              <a:t> </a:t>
            </a:r>
            <a:r>
              <a:rPr dirty="0" spc="-5" b="0">
                <a:latin typeface="Calibri Light"/>
                <a:cs typeface="Calibri Light"/>
              </a:rPr>
              <a:t>leadership</a:t>
            </a:r>
            <a:r>
              <a:rPr dirty="0" spc="-30" b="0">
                <a:latin typeface="Calibri Light"/>
                <a:cs typeface="Calibri Light"/>
              </a:rPr>
              <a:t> </a:t>
            </a:r>
            <a:r>
              <a:rPr dirty="0" b="0">
                <a:latin typeface="Calibri Light"/>
                <a:cs typeface="Calibri Light"/>
              </a:rPr>
              <a:t>and</a:t>
            </a:r>
            <a:r>
              <a:rPr dirty="0" spc="-5" b="0">
                <a:latin typeface="Calibri Light"/>
                <a:cs typeface="Calibri Light"/>
              </a:rPr>
              <a:t> </a:t>
            </a:r>
            <a:r>
              <a:rPr dirty="0" spc="-10" b="0">
                <a:latin typeface="Calibri Light"/>
                <a:cs typeface="Calibri Light"/>
              </a:rPr>
              <a:t>frontline</a:t>
            </a:r>
            <a:r>
              <a:rPr dirty="0" spc="-20" b="0">
                <a:latin typeface="Calibri Light"/>
                <a:cs typeface="Calibri Light"/>
              </a:rPr>
              <a:t> </a:t>
            </a:r>
            <a:r>
              <a:rPr dirty="0" spc="-5" b="0">
                <a:latin typeface="Calibri Light"/>
                <a:cs typeface="Calibri Light"/>
              </a:rPr>
              <a:t>salespeople</a:t>
            </a:r>
            <a:r>
              <a:rPr dirty="0" spc="-25" b="0">
                <a:latin typeface="Calibri Light"/>
                <a:cs typeface="Calibri Light"/>
              </a:rPr>
              <a:t> </a:t>
            </a:r>
            <a:r>
              <a:rPr dirty="0" b="0">
                <a:latin typeface="Calibri Light"/>
                <a:cs typeface="Calibri Light"/>
              </a:rPr>
              <a:t>in </a:t>
            </a:r>
            <a:r>
              <a:rPr dirty="0" spc="-20" b="0">
                <a:latin typeface="Calibri Light"/>
                <a:cs typeface="Calibri Light"/>
              </a:rPr>
              <a:t>food</a:t>
            </a:r>
            <a:r>
              <a:rPr dirty="0" spc="-15" b="0">
                <a:latin typeface="Calibri Light"/>
                <a:cs typeface="Calibri Light"/>
              </a:rPr>
              <a:t> </a:t>
            </a:r>
            <a:r>
              <a:rPr dirty="0" b="0">
                <a:latin typeface="Calibri Light"/>
                <a:cs typeface="Calibri Light"/>
              </a:rPr>
              <a:t>service</a:t>
            </a:r>
            <a:r>
              <a:rPr dirty="0" spc="-20" b="0">
                <a:latin typeface="Calibri Light"/>
                <a:cs typeface="Calibri Light"/>
              </a:rPr>
              <a:t> </a:t>
            </a:r>
            <a:r>
              <a:rPr dirty="0" b="0">
                <a:latin typeface="Calibri Light"/>
                <a:cs typeface="Calibri Light"/>
              </a:rPr>
              <a:t>firms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42160" y="1621536"/>
            <a:ext cx="4968240" cy="356616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7287" y="5893028"/>
            <a:ext cx="9063355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005"/>
              </a:lnSpc>
            </a:pPr>
            <a:r>
              <a:rPr dirty="0" sz="2000" spc="-10"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………………………………………………………………………………………………………………………………………..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304357"/>
            <a:ext cx="9144000" cy="39885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835652" y="548639"/>
            <a:ext cx="4308475" cy="5760720"/>
            <a:chOff x="4835652" y="548639"/>
            <a:chExt cx="4308475" cy="576072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78424" y="3503676"/>
              <a:ext cx="1872996" cy="249783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59040" y="3256787"/>
              <a:ext cx="1584959" cy="283159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32476" y="858011"/>
              <a:ext cx="3810000" cy="253898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05756" y="1392935"/>
              <a:ext cx="4238243" cy="20574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35652" y="548639"/>
              <a:ext cx="4308348" cy="576072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40435" y="1218438"/>
            <a:ext cx="296862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b="0">
                <a:solidFill>
                  <a:srgbClr val="000000"/>
                </a:solidFill>
                <a:latin typeface="Calibri"/>
                <a:cs typeface="Calibri"/>
              </a:rPr>
              <a:t>Its</a:t>
            </a:r>
            <a:r>
              <a:rPr dirty="0" spc="-3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b="0">
                <a:solidFill>
                  <a:srgbClr val="000000"/>
                </a:solidFill>
                <a:latin typeface="Calibri"/>
                <a:cs typeface="Calibri"/>
              </a:rPr>
              <a:t>all</a:t>
            </a:r>
            <a:r>
              <a:rPr dirty="0" spc="-3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b="0">
                <a:solidFill>
                  <a:srgbClr val="000000"/>
                </a:solidFill>
                <a:latin typeface="Calibri"/>
                <a:cs typeface="Calibri"/>
              </a:rPr>
              <a:t>about</a:t>
            </a:r>
            <a:r>
              <a:rPr dirty="0" spc="-3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pc="-10" b="0">
                <a:solidFill>
                  <a:srgbClr val="000000"/>
                </a:solidFill>
                <a:latin typeface="Calibri"/>
                <a:cs typeface="Calibri"/>
              </a:rPr>
              <a:t>motivation: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40435" y="1792985"/>
            <a:ext cx="3611245" cy="345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100" spc="-10">
                <a:latin typeface="Calibri"/>
                <a:cs typeface="Calibri"/>
              </a:rPr>
              <a:t>Organics </a:t>
            </a:r>
            <a:r>
              <a:rPr dirty="0" sz="2100" spc="-20">
                <a:latin typeface="Calibri"/>
                <a:cs typeface="Calibri"/>
              </a:rPr>
              <a:t>have </a:t>
            </a:r>
            <a:r>
              <a:rPr dirty="0" sz="2100" spc="-10">
                <a:latin typeface="Calibri"/>
                <a:cs typeface="Calibri"/>
              </a:rPr>
              <a:t>to </a:t>
            </a:r>
            <a:r>
              <a:rPr dirty="0" sz="2100">
                <a:latin typeface="Calibri"/>
                <a:cs typeface="Calibri"/>
              </a:rPr>
              <a:t>be</a:t>
            </a:r>
            <a:r>
              <a:rPr dirty="0" sz="2100" spc="-10">
                <a:latin typeface="Calibri"/>
                <a:cs typeface="Calibri"/>
              </a:rPr>
              <a:t> experienced.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0435" y="3069463"/>
            <a:ext cx="3308350" cy="22015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100" spc="-10">
                <a:latin typeface="Calibri"/>
                <a:cs typeface="Calibri"/>
              </a:rPr>
              <a:t>Getting</a:t>
            </a:r>
            <a:r>
              <a:rPr dirty="0" sz="2100" spc="-15">
                <a:latin typeface="Calibri"/>
                <a:cs typeface="Calibri"/>
              </a:rPr>
              <a:t> </a:t>
            </a:r>
            <a:r>
              <a:rPr dirty="0" sz="2100" spc="-5">
                <a:latin typeface="Calibri"/>
                <a:cs typeface="Calibri"/>
              </a:rPr>
              <a:t>close</a:t>
            </a:r>
            <a:r>
              <a:rPr dirty="0" sz="2100" spc="20">
                <a:latin typeface="Calibri"/>
                <a:cs typeface="Calibri"/>
              </a:rPr>
              <a:t> </a:t>
            </a:r>
            <a:r>
              <a:rPr dirty="0" sz="2100" spc="-10">
                <a:latin typeface="Calibri"/>
                <a:cs typeface="Calibri"/>
              </a:rPr>
              <a:t>to </a:t>
            </a:r>
            <a:r>
              <a:rPr dirty="0" sz="2100" spc="-5">
                <a:latin typeface="Calibri"/>
                <a:cs typeface="Calibri"/>
              </a:rPr>
              <a:t>”the</a:t>
            </a:r>
            <a:r>
              <a:rPr dirty="0" sz="2100" spc="-10">
                <a:latin typeface="Calibri"/>
                <a:cs typeface="Calibri"/>
              </a:rPr>
              <a:t> </a:t>
            </a:r>
            <a:r>
              <a:rPr dirty="0" sz="2100">
                <a:latin typeface="Calibri"/>
                <a:cs typeface="Calibri"/>
              </a:rPr>
              <a:t>why” – </a:t>
            </a:r>
            <a:r>
              <a:rPr dirty="0" sz="2100" spc="5">
                <a:latin typeface="Calibri"/>
                <a:cs typeface="Calibri"/>
              </a:rPr>
              <a:t> </a:t>
            </a:r>
            <a:r>
              <a:rPr dirty="0" sz="2100" spc="-10">
                <a:latin typeface="Calibri"/>
                <a:cs typeface="Calibri"/>
              </a:rPr>
              <a:t>what</a:t>
            </a:r>
            <a:r>
              <a:rPr dirty="0" sz="2100" spc="-20">
                <a:latin typeface="Calibri"/>
                <a:cs typeface="Calibri"/>
              </a:rPr>
              <a:t> </a:t>
            </a:r>
            <a:r>
              <a:rPr dirty="0" sz="2100" spc="-5">
                <a:latin typeface="Calibri"/>
                <a:cs typeface="Calibri"/>
              </a:rPr>
              <a:t>does</a:t>
            </a:r>
            <a:r>
              <a:rPr dirty="0" sz="2100" spc="5">
                <a:latin typeface="Calibri"/>
                <a:cs typeface="Calibri"/>
              </a:rPr>
              <a:t> </a:t>
            </a:r>
            <a:r>
              <a:rPr dirty="0" sz="2100" spc="-15">
                <a:latin typeface="Calibri"/>
                <a:cs typeface="Calibri"/>
              </a:rPr>
              <a:t>organic</a:t>
            </a:r>
            <a:r>
              <a:rPr dirty="0" sz="2100" spc="20">
                <a:latin typeface="Calibri"/>
                <a:cs typeface="Calibri"/>
              </a:rPr>
              <a:t> </a:t>
            </a:r>
            <a:r>
              <a:rPr dirty="0" sz="2100" spc="-10">
                <a:latin typeface="Calibri"/>
                <a:cs typeface="Calibri"/>
              </a:rPr>
              <a:t>farming </a:t>
            </a:r>
            <a:r>
              <a:rPr dirty="0" sz="2100" spc="-5">
                <a:latin typeface="Calibri"/>
                <a:cs typeface="Calibri"/>
              </a:rPr>
              <a:t> </a:t>
            </a:r>
            <a:r>
              <a:rPr dirty="0" sz="2100">
                <a:latin typeface="Calibri"/>
                <a:cs typeface="Calibri"/>
              </a:rPr>
              <a:t>mean</a:t>
            </a:r>
            <a:r>
              <a:rPr dirty="0" sz="2100" spc="-25">
                <a:latin typeface="Calibri"/>
                <a:cs typeface="Calibri"/>
              </a:rPr>
              <a:t> </a:t>
            </a:r>
            <a:r>
              <a:rPr dirty="0" sz="2100" spc="-20">
                <a:latin typeface="Calibri"/>
                <a:cs typeface="Calibri"/>
              </a:rPr>
              <a:t>for</a:t>
            </a:r>
            <a:r>
              <a:rPr dirty="0" sz="2100" spc="-10">
                <a:latin typeface="Calibri"/>
                <a:cs typeface="Calibri"/>
              </a:rPr>
              <a:t> nature,</a:t>
            </a:r>
            <a:r>
              <a:rPr dirty="0" sz="2100" spc="-30">
                <a:latin typeface="Calibri"/>
                <a:cs typeface="Calibri"/>
              </a:rPr>
              <a:t> </a:t>
            </a:r>
            <a:r>
              <a:rPr dirty="0" sz="2100">
                <a:latin typeface="Calibri"/>
                <a:cs typeface="Calibri"/>
              </a:rPr>
              <a:t>animals,</a:t>
            </a:r>
            <a:r>
              <a:rPr dirty="0" sz="2100" spc="-15">
                <a:latin typeface="Calibri"/>
                <a:cs typeface="Calibri"/>
              </a:rPr>
              <a:t> </a:t>
            </a:r>
            <a:r>
              <a:rPr dirty="0" sz="2100" spc="-5">
                <a:latin typeface="Calibri"/>
                <a:cs typeface="Calibri"/>
              </a:rPr>
              <a:t>soil, </a:t>
            </a:r>
            <a:r>
              <a:rPr dirty="0" sz="2100" spc="-459">
                <a:latin typeface="Calibri"/>
                <a:cs typeface="Calibri"/>
              </a:rPr>
              <a:t> </a:t>
            </a:r>
            <a:r>
              <a:rPr dirty="0" sz="2100" spc="-10">
                <a:latin typeface="Calibri"/>
                <a:cs typeface="Calibri"/>
              </a:rPr>
              <a:t>climate.</a:t>
            </a: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latin typeface="Arial"/>
                <a:cs typeface="Arial"/>
              </a:rPr>
              <a:t>Celebrating!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542" y="151003"/>
            <a:ext cx="7668259" cy="1068070"/>
          </a:xfrm>
          <a:prstGeom prst="rect"/>
        </p:spPr>
        <p:txBody>
          <a:bodyPr wrap="square" lIns="0" tIns="74295" rIns="0" bIns="0" rtlCol="0" vert="horz">
            <a:spAutoFit/>
          </a:bodyPr>
          <a:lstStyle/>
          <a:p>
            <a:pPr marL="12700" marR="5080">
              <a:lnSpc>
                <a:spcPts val="3890"/>
              </a:lnSpc>
              <a:spcBef>
                <a:spcPts val="585"/>
              </a:spcBef>
            </a:pPr>
            <a:r>
              <a:rPr dirty="0" sz="3600" spc="-20" b="0">
                <a:latin typeface="Calibri Light"/>
                <a:cs typeface="Calibri Light"/>
              </a:rPr>
              <a:t>Organic</a:t>
            </a:r>
            <a:r>
              <a:rPr dirty="0" sz="3600" b="0">
                <a:latin typeface="Calibri Light"/>
                <a:cs typeface="Calibri Light"/>
              </a:rPr>
              <a:t> </a:t>
            </a:r>
            <a:r>
              <a:rPr dirty="0" sz="3600" spc="-10" b="0">
                <a:latin typeface="Calibri Light"/>
                <a:cs typeface="Calibri Light"/>
              </a:rPr>
              <a:t>sector</a:t>
            </a:r>
            <a:r>
              <a:rPr dirty="0" sz="3600" spc="-35" b="0">
                <a:latin typeface="Calibri Light"/>
                <a:cs typeface="Calibri Light"/>
              </a:rPr>
              <a:t> </a:t>
            </a:r>
            <a:r>
              <a:rPr dirty="0" sz="3600" spc="-25" b="0">
                <a:latin typeface="Calibri Light"/>
                <a:cs typeface="Calibri Light"/>
              </a:rPr>
              <a:t>creates</a:t>
            </a:r>
            <a:r>
              <a:rPr dirty="0" sz="3600" spc="-15" b="0">
                <a:latin typeface="Calibri Light"/>
                <a:cs typeface="Calibri Light"/>
              </a:rPr>
              <a:t> </a:t>
            </a:r>
            <a:r>
              <a:rPr dirty="0" sz="3600" spc="-10" b="0">
                <a:latin typeface="Calibri Light"/>
                <a:cs typeface="Calibri Light"/>
              </a:rPr>
              <a:t>momentum: </a:t>
            </a:r>
            <a:r>
              <a:rPr dirty="0" sz="3600" spc="-5" b="0">
                <a:latin typeface="Calibri Light"/>
                <a:cs typeface="Calibri Light"/>
              </a:rPr>
              <a:t> </a:t>
            </a:r>
            <a:r>
              <a:rPr dirty="0" sz="3600" spc="-15" b="0">
                <a:latin typeface="Calibri Light"/>
                <a:cs typeface="Calibri Light"/>
              </a:rPr>
              <a:t>Education</a:t>
            </a:r>
            <a:r>
              <a:rPr dirty="0" sz="3600" spc="-10" b="0">
                <a:latin typeface="Calibri Light"/>
                <a:cs typeface="Calibri Light"/>
              </a:rPr>
              <a:t> </a:t>
            </a:r>
            <a:r>
              <a:rPr dirty="0" sz="3600" b="0">
                <a:latin typeface="Calibri Light"/>
                <a:cs typeface="Calibri Light"/>
              </a:rPr>
              <a:t>and</a:t>
            </a:r>
            <a:r>
              <a:rPr dirty="0" sz="3600" spc="5" b="0">
                <a:latin typeface="Calibri Light"/>
                <a:cs typeface="Calibri Light"/>
              </a:rPr>
              <a:t> </a:t>
            </a:r>
            <a:r>
              <a:rPr dirty="0" sz="3600" spc="-15" b="0">
                <a:latin typeface="Calibri Light"/>
                <a:cs typeface="Calibri Light"/>
              </a:rPr>
              <a:t>motivation</a:t>
            </a:r>
            <a:r>
              <a:rPr dirty="0" sz="3600" spc="25" b="0">
                <a:latin typeface="Calibri Light"/>
                <a:cs typeface="Calibri Light"/>
              </a:rPr>
              <a:t> </a:t>
            </a:r>
            <a:r>
              <a:rPr dirty="0" sz="3600" b="0">
                <a:latin typeface="Calibri Light"/>
                <a:cs typeface="Calibri Light"/>
              </a:rPr>
              <a:t>in</a:t>
            </a:r>
            <a:r>
              <a:rPr dirty="0" sz="3600" spc="-10" b="0">
                <a:latin typeface="Calibri Light"/>
                <a:cs typeface="Calibri Light"/>
              </a:rPr>
              <a:t> </a:t>
            </a:r>
            <a:r>
              <a:rPr dirty="0" sz="3600" b="0">
                <a:latin typeface="Calibri Light"/>
                <a:cs typeface="Calibri Light"/>
              </a:rPr>
              <a:t>the</a:t>
            </a:r>
            <a:r>
              <a:rPr dirty="0" sz="3600" spc="-5" b="0">
                <a:latin typeface="Calibri Light"/>
                <a:cs typeface="Calibri Light"/>
              </a:rPr>
              <a:t> </a:t>
            </a:r>
            <a:r>
              <a:rPr dirty="0" sz="3600" spc="-10" b="0">
                <a:latin typeface="Calibri Light"/>
                <a:cs typeface="Calibri Light"/>
              </a:rPr>
              <a:t>kitchens!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08652" y="1781301"/>
            <a:ext cx="3691890" cy="3960495"/>
          </a:xfrm>
          <a:prstGeom prst="rect">
            <a:avLst/>
          </a:prstGeom>
        </p:spPr>
        <p:txBody>
          <a:bodyPr wrap="square" lIns="0" tIns="78740" rIns="0" bIns="0" rtlCol="0" vert="horz">
            <a:spAutoFit/>
          </a:bodyPr>
          <a:lstStyle/>
          <a:p>
            <a:pPr marL="241300" marR="5080" indent="-228600">
              <a:lnSpc>
                <a:spcPct val="80000"/>
              </a:lnSpc>
              <a:spcBef>
                <a:spcPts val="620"/>
              </a:spcBef>
              <a:buSzPct val="95454"/>
              <a:buFont typeface="Wingdings"/>
              <a:buChar char=""/>
              <a:tabLst>
                <a:tab pos="241300" algn="l"/>
              </a:tabLst>
            </a:pPr>
            <a:r>
              <a:rPr dirty="0" sz="2200" spc="-5">
                <a:latin typeface="Calibri"/>
                <a:cs typeface="Calibri"/>
              </a:rPr>
              <a:t>Massive </a:t>
            </a:r>
            <a:r>
              <a:rPr dirty="0" sz="2200" spc="-10">
                <a:latin typeface="Calibri"/>
                <a:cs typeface="Calibri"/>
              </a:rPr>
              <a:t>educational </a:t>
            </a:r>
            <a:r>
              <a:rPr dirty="0" sz="2200" spc="-20">
                <a:latin typeface="Calibri"/>
                <a:cs typeface="Calibri"/>
              </a:rPr>
              <a:t>effort </a:t>
            </a:r>
            <a:r>
              <a:rPr dirty="0" sz="2200" spc="-1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focussing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on</a:t>
            </a:r>
            <a:r>
              <a:rPr dirty="0" sz="2200" spc="-10">
                <a:latin typeface="Calibri"/>
                <a:cs typeface="Calibri"/>
              </a:rPr>
              <a:t> leaders </a:t>
            </a:r>
            <a:r>
              <a:rPr dirty="0" sz="2200" spc="-5">
                <a:latin typeface="Calibri"/>
                <a:cs typeface="Calibri"/>
              </a:rPr>
              <a:t>and 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25">
                <a:latin typeface="Calibri"/>
                <a:cs typeface="Calibri"/>
              </a:rPr>
              <a:t>workers</a:t>
            </a:r>
            <a:r>
              <a:rPr dirty="0" sz="2200" spc="-5">
                <a:latin typeface="Calibri"/>
                <a:cs typeface="Calibri"/>
              </a:rPr>
              <a:t> in </a:t>
            </a:r>
            <a:r>
              <a:rPr dirty="0" sz="2200" spc="-10">
                <a:latin typeface="Calibri"/>
                <a:cs typeface="Calibri"/>
              </a:rPr>
              <a:t>the</a:t>
            </a:r>
            <a:r>
              <a:rPr dirty="0" sz="2200" spc="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public</a:t>
            </a:r>
            <a:r>
              <a:rPr dirty="0" sz="2200" spc="-3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kitchens; </a:t>
            </a:r>
            <a:r>
              <a:rPr dirty="0" sz="2200" spc="-48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collaboration </a:t>
            </a:r>
            <a:r>
              <a:rPr dirty="0" sz="2200" spc="-5">
                <a:latin typeface="Calibri"/>
                <a:cs typeface="Calibri"/>
              </a:rPr>
              <a:t>with their </a:t>
            </a:r>
            <a:r>
              <a:rPr dirty="0" sz="2200" spc="-15">
                <a:latin typeface="Calibri"/>
                <a:cs typeface="Calibri"/>
              </a:rPr>
              <a:t>trade </a:t>
            </a:r>
            <a:r>
              <a:rPr dirty="0" sz="2200" spc="-10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unions.</a:t>
            </a:r>
            <a:endParaRPr sz="2200">
              <a:latin typeface="Calibri"/>
              <a:cs typeface="Calibri"/>
            </a:endParaRPr>
          </a:p>
          <a:p>
            <a:pPr marL="241300" marR="238760" indent="-228600">
              <a:lnSpc>
                <a:spcPts val="2110"/>
              </a:lnSpc>
              <a:spcBef>
                <a:spcPts val="980"/>
              </a:spcBef>
              <a:buSzPct val="95454"/>
              <a:buFont typeface="Wingdings"/>
              <a:buChar char=""/>
              <a:tabLst>
                <a:tab pos="241300" algn="l"/>
              </a:tabLst>
            </a:pPr>
            <a:r>
              <a:rPr dirty="0" sz="2200" spc="-5">
                <a:latin typeface="Calibri"/>
                <a:cs typeface="Calibri"/>
              </a:rPr>
              <a:t>Mobile </a:t>
            </a:r>
            <a:r>
              <a:rPr dirty="0" sz="2200" spc="-15">
                <a:latin typeface="Calibri"/>
                <a:cs typeface="Calibri"/>
              </a:rPr>
              <a:t>conversion trainers: </a:t>
            </a:r>
            <a:r>
              <a:rPr dirty="0" sz="2200" spc="-10">
                <a:latin typeface="Calibri"/>
                <a:cs typeface="Calibri"/>
              </a:rPr>
              <a:t> Copenhagen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House</a:t>
            </a:r>
            <a:r>
              <a:rPr dirty="0" sz="2200" spc="-5">
                <a:latin typeface="Calibri"/>
                <a:cs typeface="Calibri"/>
              </a:rPr>
              <a:t> of</a:t>
            </a:r>
            <a:r>
              <a:rPr dirty="0" sz="2200" spc="-10">
                <a:latin typeface="Calibri"/>
                <a:cs typeface="Calibri"/>
              </a:rPr>
              <a:t> Food; </a:t>
            </a:r>
            <a:r>
              <a:rPr dirty="0" sz="2200" spc="-480">
                <a:latin typeface="Calibri"/>
                <a:cs typeface="Calibri"/>
              </a:rPr>
              <a:t> </a:t>
            </a:r>
            <a:r>
              <a:rPr dirty="0" sz="2200" spc="-35">
                <a:latin typeface="Calibri"/>
                <a:cs typeface="Calibri"/>
              </a:rPr>
              <a:t>Øko</a:t>
            </a:r>
            <a:r>
              <a:rPr dirty="0" sz="2200" spc="15">
                <a:latin typeface="Calibri"/>
                <a:cs typeface="Calibri"/>
              </a:rPr>
              <a:t> </a:t>
            </a:r>
            <a:r>
              <a:rPr dirty="0" sz="2200" spc="-5">
                <a:latin typeface="Calibri"/>
                <a:cs typeface="Calibri"/>
              </a:rPr>
              <a:t>+ +</a:t>
            </a:r>
            <a:endParaRPr sz="2200">
              <a:latin typeface="Calibri"/>
              <a:cs typeface="Calibri"/>
            </a:endParaRPr>
          </a:p>
          <a:p>
            <a:pPr marL="241300" marR="148590" indent="-228600">
              <a:lnSpc>
                <a:spcPct val="80000"/>
              </a:lnSpc>
              <a:spcBef>
                <a:spcPts val="1035"/>
              </a:spcBef>
              <a:buSzPct val="95454"/>
              <a:buFont typeface="Wingdings"/>
              <a:buChar char=""/>
              <a:tabLst>
                <a:tab pos="241300" algn="l"/>
              </a:tabLst>
            </a:pPr>
            <a:r>
              <a:rPr dirty="0" sz="2200" spc="-10">
                <a:latin typeface="Calibri"/>
                <a:cs typeface="Calibri"/>
              </a:rPr>
              <a:t>Broad</a:t>
            </a:r>
            <a:r>
              <a:rPr dirty="0" sz="2200" spc="-2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agenda</a:t>
            </a:r>
            <a:r>
              <a:rPr dirty="0" sz="2200" spc="5">
                <a:latin typeface="Calibri"/>
                <a:cs typeface="Calibri"/>
              </a:rPr>
              <a:t> </a:t>
            </a:r>
            <a:r>
              <a:rPr dirty="0" sz="2200" spc="-20">
                <a:latin typeface="Calibri"/>
                <a:cs typeface="Calibri"/>
              </a:rPr>
              <a:t>to</a:t>
            </a:r>
            <a:r>
              <a:rPr dirty="0" sz="2200" spc="1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increase 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respect</a:t>
            </a:r>
            <a:r>
              <a:rPr dirty="0" sz="2200" spc="-15">
                <a:latin typeface="Calibri"/>
                <a:cs typeface="Calibri"/>
              </a:rPr>
              <a:t> </a:t>
            </a:r>
            <a:r>
              <a:rPr dirty="0" sz="2200" spc="-20">
                <a:latin typeface="Calibri"/>
                <a:cs typeface="Calibri"/>
              </a:rPr>
              <a:t>for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25">
                <a:latin typeface="Calibri"/>
                <a:cs typeface="Calibri"/>
              </a:rPr>
              <a:t>workers</a:t>
            </a:r>
            <a:r>
              <a:rPr dirty="0" sz="220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talent,</a:t>
            </a:r>
            <a:r>
              <a:rPr dirty="0" sz="2200" spc="-5">
                <a:latin typeface="Calibri"/>
                <a:cs typeface="Calibri"/>
              </a:rPr>
              <a:t> as </a:t>
            </a:r>
            <a:r>
              <a:rPr dirty="0" sz="2200" spc="-484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they</a:t>
            </a:r>
            <a:r>
              <a:rPr dirty="0" sz="2200" spc="10">
                <a:latin typeface="Calibri"/>
                <a:cs typeface="Calibri"/>
              </a:rPr>
              <a:t> </a:t>
            </a:r>
            <a:r>
              <a:rPr dirty="0" sz="2200" spc="-30">
                <a:latin typeface="Calibri"/>
                <a:cs typeface="Calibri"/>
              </a:rPr>
              <a:t>”make</a:t>
            </a:r>
            <a:r>
              <a:rPr dirty="0" sz="2200" spc="1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real</a:t>
            </a:r>
            <a:r>
              <a:rPr dirty="0" sz="2200" spc="-5">
                <a:latin typeface="Calibri"/>
                <a:cs typeface="Calibri"/>
              </a:rPr>
              <a:t> </a:t>
            </a:r>
            <a:r>
              <a:rPr dirty="0" sz="2200" spc="-15">
                <a:latin typeface="Calibri"/>
                <a:cs typeface="Calibri"/>
              </a:rPr>
              <a:t>food</a:t>
            </a:r>
            <a:r>
              <a:rPr dirty="0" sz="2200" spc="-10">
                <a:latin typeface="Calibri"/>
                <a:cs typeface="Calibri"/>
              </a:rPr>
              <a:t> </a:t>
            </a:r>
            <a:r>
              <a:rPr dirty="0" sz="2200" spc="-40">
                <a:latin typeface="Calibri"/>
                <a:cs typeface="Calibri"/>
              </a:rPr>
              <a:t>again”.</a:t>
            </a:r>
            <a:endParaRPr sz="2200">
              <a:latin typeface="Calibri"/>
              <a:cs typeface="Calibri"/>
            </a:endParaRPr>
          </a:p>
          <a:p>
            <a:pPr marL="241300" marR="801370" indent="-228600">
              <a:lnSpc>
                <a:spcPts val="2110"/>
              </a:lnSpc>
              <a:spcBef>
                <a:spcPts val="980"/>
              </a:spcBef>
              <a:buSzPct val="95454"/>
              <a:buFont typeface="Wingdings"/>
              <a:buChar char=""/>
              <a:tabLst>
                <a:tab pos="241300" algn="l"/>
              </a:tabLst>
            </a:pPr>
            <a:r>
              <a:rPr dirty="0" sz="2200" spc="-20">
                <a:latin typeface="Calibri"/>
                <a:cs typeface="Calibri"/>
              </a:rPr>
              <a:t>Reinforcement</a:t>
            </a:r>
            <a:r>
              <a:rPr dirty="0" sz="2200" spc="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through </a:t>
            </a:r>
            <a:r>
              <a:rPr dirty="0" sz="2200" spc="-484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celebrations.</a:t>
            </a:r>
            <a:endParaRPr sz="2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3231" y="3003804"/>
            <a:ext cx="3241547" cy="300532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3460" y="1187196"/>
            <a:ext cx="2641091" cy="176021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7287" y="5893028"/>
            <a:ext cx="9063355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005"/>
              </a:lnSpc>
            </a:pPr>
            <a:r>
              <a:rPr dirty="0" sz="2000" spc="-10"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………………………………………………………………………………………………………………………………………..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095" y="118871"/>
            <a:ext cx="9156700" cy="1009015"/>
            <a:chOff x="-6095" y="118871"/>
            <a:chExt cx="9156700" cy="1009015"/>
          </a:xfrm>
        </p:grpSpPr>
        <p:sp>
          <p:nvSpPr>
            <p:cNvPr id="3" name="object 3"/>
            <p:cNvSpPr/>
            <p:nvPr/>
          </p:nvSpPr>
          <p:spPr>
            <a:xfrm>
              <a:off x="0" y="124967"/>
              <a:ext cx="9144000" cy="996950"/>
            </a:xfrm>
            <a:custGeom>
              <a:avLst/>
              <a:gdLst/>
              <a:ahLst/>
              <a:cxnLst/>
              <a:rect l="l" t="t" r="r" b="b"/>
              <a:pathLst>
                <a:path w="9144000" h="996950">
                  <a:moveTo>
                    <a:pt x="9144000" y="0"/>
                  </a:moveTo>
                  <a:lnTo>
                    <a:pt x="0" y="0"/>
                  </a:lnTo>
                  <a:lnTo>
                    <a:pt x="0" y="996695"/>
                  </a:lnTo>
                  <a:lnTo>
                    <a:pt x="9144000" y="996695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124967"/>
              <a:ext cx="9144000" cy="996950"/>
            </a:xfrm>
            <a:custGeom>
              <a:avLst/>
              <a:gdLst/>
              <a:ahLst/>
              <a:cxnLst/>
              <a:rect l="l" t="t" r="r" b="b"/>
              <a:pathLst>
                <a:path w="9144000" h="996950">
                  <a:moveTo>
                    <a:pt x="0" y="996695"/>
                  </a:moveTo>
                  <a:lnTo>
                    <a:pt x="9144000" y="996695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99669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32503" y="6176771"/>
            <a:ext cx="1078991" cy="54406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723003" y="1830730"/>
            <a:ext cx="4253230" cy="3475354"/>
          </a:xfrm>
          <a:prstGeom prst="rect">
            <a:avLst/>
          </a:prstGeom>
        </p:spPr>
        <p:txBody>
          <a:bodyPr wrap="square" lIns="0" tIns="96520" rIns="0" bIns="0" rtlCol="0" vert="horz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760"/>
              </a:spcBef>
              <a:buFont typeface="Wingdings"/>
              <a:buChar char=""/>
              <a:tabLst>
                <a:tab pos="469265" algn="l"/>
                <a:tab pos="469900" algn="l"/>
              </a:tabLst>
            </a:pPr>
            <a:r>
              <a:rPr dirty="0" sz="2800" spc="-15">
                <a:latin typeface="Calibri"/>
                <a:cs typeface="Calibri"/>
              </a:rPr>
              <a:t>More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greens;</a:t>
            </a:r>
            <a:r>
              <a:rPr dirty="0" sz="2800" spc="-15">
                <a:latin typeface="Calibri"/>
                <a:cs typeface="Calibri"/>
              </a:rPr>
              <a:t> </a:t>
            </a:r>
            <a:r>
              <a:rPr dirty="0" sz="2800" spc="-20">
                <a:latin typeface="Calibri"/>
                <a:cs typeface="Calibri"/>
              </a:rPr>
              <a:t>root</a:t>
            </a:r>
            <a:r>
              <a:rPr dirty="0" sz="2800" spc="-1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veggies</a:t>
            </a:r>
            <a:endParaRPr sz="28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660"/>
              </a:spcBef>
              <a:buFont typeface="Wingdings"/>
              <a:buChar char=""/>
              <a:tabLst>
                <a:tab pos="469265" algn="l"/>
                <a:tab pos="469900" algn="l"/>
              </a:tabLst>
            </a:pPr>
            <a:r>
              <a:rPr dirty="0" sz="2800" spc="-10">
                <a:latin typeface="Calibri"/>
                <a:cs typeface="Calibri"/>
              </a:rPr>
              <a:t>Less</a:t>
            </a:r>
            <a:r>
              <a:rPr dirty="0" sz="2800" spc="-30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meat</a:t>
            </a:r>
            <a:endParaRPr sz="28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660"/>
              </a:spcBef>
              <a:buFont typeface="Wingdings"/>
              <a:buChar char=""/>
              <a:tabLst>
                <a:tab pos="469265" algn="l"/>
                <a:tab pos="469900" algn="l"/>
              </a:tabLst>
            </a:pPr>
            <a:r>
              <a:rPr dirty="0" sz="2800" spc="-15">
                <a:latin typeface="Calibri"/>
                <a:cs typeface="Calibri"/>
              </a:rPr>
              <a:t>Food </a:t>
            </a:r>
            <a:r>
              <a:rPr dirty="0" sz="2800" spc="-5">
                <a:latin typeface="Calibri"/>
                <a:cs typeface="Calibri"/>
              </a:rPr>
              <a:t>in</a:t>
            </a:r>
            <a:r>
              <a:rPr dirty="0" sz="2800" spc="-10">
                <a:latin typeface="Calibri"/>
                <a:cs typeface="Calibri"/>
              </a:rPr>
              <a:t> season</a:t>
            </a:r>
            <a:endParaRPr sz="28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675"/>
              </a:spcBef>
              <a:buFont typeface="Wingdings"/>
              <a:buChar char=""/>
              <a:tabLst>
                <a:tab pos="469265" algn="l"/>
                <a:tab pos="469900" algn="l"/>
              </a:tabLst>
            </a:pPr>
            <a:r>
              <a:rPr dirty="0" sz="2800" spc="-10">
                <a:latin typeface="Calibri"/>
                <a:cs typeface="Calibri"/>
              </a:rPr>
              <a:t>Reduced</a:t>
            </a:r>
            <a:r>
              <a:rPr dirty="0" sz="2800" spc="-25">
                <a:latin typeface="Calibri"/>
                <a:cs typeface="Calibri"/>
              </a:rPr>
              <a:t> waste</a:t>
            </a:r>
            <a:endParaRPr sz="28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660"/>
              </a:spcBef>
              <a:buFont typeface="Wingdings"/>
              <a:buChar char=""/>
              <a:tabLst>
                <a:tab pos="469265" algn="l"/>
                <a:tab pos="469900" algn="l"/>
              </a:tabLst>
            </a:pPr>
            <a:r>
              <a:rPr dirty="0" sz="2800" spc="-15">
                <a:latin typeface="Calibri"/>
                <a:cs typeface="Calibri"/>
              </a:rPr>
              <a:t>Better</a:t>
            </a:r>
            <a:r>
              <a:rPr dirty="0" sz="2800" spc="-50">
                <a:latin typeface="Calibri"/>
                <a:cs typeface="Calibri"/>
              </a:rPr>
              <a:t> </a:t>
            </a:r>
            <a:r>
              <a:rPr dirty="0" sz="2800" spc="-25">
                <a:latin typeface="Calibri"/>
                <a:cs typeface="Calibri"/>
              </a:rPr>
              <a:t>food</a:t>
            </a:r>
            <a:endParaRPr sz="2800">
              <a:latin typeface="Calibri"/>
              <a:cs typeface="Calibri"/>
            </a:endParaRPr>
          </a:p>
          <a:p>
            <a:pPr marL="469900" marR="277495" indent="-457200">
              <a:lnSpc>
                <a:spcPts val="3020"/>
              </a:lnSpc>
              <a:spcBef>
                <a:spcPts val="1045"/>
              </a:spcBef>
              <a:buFont typeface="Wingdings"/>
              <a:buChar char=""/>
              <a:tabLst>
                <a:tab pos="469265" algn="l"/>
                <a:tab pos="469900" algn="l"/>
              </a:tabLst>
            </a:pPr>
            <a:r>
              <a:rPr dirty="0" sz="2800" spc="-20">
                <a:latin typeface="Calibri"/>
                <a:cs typeface="Calibri"/>
              </a:rPr>
              <a:t>Organic </a:t>
            </a:r>
            <a:r>
              <a:rPr dirty="0" sz="2800" spc="-5" i="1">
                <a:latin typeface="Calibri"/>
                <a:cs typeface="Calibri"/>
              </a:rPr>
              <a:t>within </a:t>
            </a:r>
            <a:r>
              <a:rPr dirty="0" sz="2800" spc="-5">
                <a:latin typeface="Calibri"/>
                <a:cs typeface="Calibri"/>
              </a:rPr>
              <a:t>the </a:t>
            </a:r>
            <a:r>
              <a:rPr dirty="0" sz="2800" spc="-10">
                <a:latin typeface="Calibri"/>
                <a:cs typeface="Calibri"/>
              </a:rPr>
              <a:t>same </a:t>
            </a:r>
            <a:r>
              <a:rPr dirty="0" sz="2800" spc="-620">
                <a:latin typeface="Calibri"/>
                <a:cs typeface="Calibri"/>
              </a:rPr>
              <a:t> </a:t>
            </a:r>
            <a:r>
              <a:rPr dirty="0" sz="2800" spc="-15">
                <a:latin typeface="Calibri"/>
                <a:cs typeface="Calibri"/>
              </a:rPr>
              <a:t>budget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48640" y="242315"/>
            <a:ext cx="7658100" cy="5812790"/>
            <a:chOff x="548640" y="242315"/>
            <a:chExt cx="7658100" cy="581279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744" y="1158240"/>
              <a:ext cx="3348228" cy="489661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8640" y="242315"/>
              <a:ext cx="7658100" cy="963167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7287" y="5893028"/>
            <a:ext cx="9063355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005"/>
              </a:lnSpc>
            </a:pPr>
            <a:r>
              <a:rPr dirty="0" sz="2000" spc="-10"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………………………………………………………………………………………………………………………………………..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32503" y="6176771"/>
            <a:ext cx="1078991" cy="54406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7542" y="341757"/>
            <a:ext cx="7449820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" b="0">
                <a:latin typeface="Calibri Light"/>
                <a:cs typeface="Calibri Light"/>
              </a:rPr>
              <a:t>Its</a:t>
            </a:r>
            <a:r>
              <a:rPr dirty="0" sz="4400" spc="-10" b="0">
                <a:latin typeface="Calibri Light"/>
                <a:cs typeface="Calibri Light"/>
              </a:rPr>
              <a:t> </a:t>
            </a:r>
            <a:r>
              <a:rPr dirty="0" sz="4400" b="0">
                <a:latin typeface="Calibri Light"/>
                <a:cs typeface="Calibri Light"/>
              </a:rPr>
              <a:t>about</a:t>
            </a:r>
            <a:r>
              <a:rPr dirty="0" sz="4400" spc="-5" b="0">
                <a:latin typeface="Calibri Light"/>
                <a:cs typeface="Calibri Light"/>
              </a:rPr>
              <a:t> </a:t>
            </a:r>
            <a:r>
              <a:rPr dirty="0" sz="4400" b="0">
                <a:latin typeface="Calibri Light"/>
                <a:cs typeface="Calibri Light"/>
              </a:rPr>
              <a:t>the</a:t>
            </a:r>
            <a:r>
              <a:rPr dirty="0" sz="4400" spc="-5" b="0">
                <a:latin typeface="Calibri Light"/>
                <a:cs typeface="Calibri Light"/>
              </a:rPr>
              <a:t> </a:t>
            </a:r>
            <a:r>
              <a:rPr dirty="0" sz="4400" b="0">
                <a:latin typeface="Calibri Light"/>
                <a:cs typeface="Calibri Light"/>
              </a:rPr>
              <a:t>people:</a:t>
            </a:r>
            <a:r>
              <a:rPr dirty="0" sz="4400" spc="-5" b="0">
                <a:latin typeface="Calibri Light"/>
                <a:cs typeface="Calibri Light"/>
              </a:rPr>
              <a:t> </a:t>
            </a:r>
            <a:r>
              <a:rPr dirty="0" sz="4400" spc="-15" b="0">
                <a:latin typeface="Calibri Light"/>
                <a:cs typeface="Calibri Light"/>
              </a:rPr>
              <a:t>motivation!</a:t>
            </a:r>
            <a:endParaRPr sz="4400">
              <a:latin typeface="Calibri Light"/>
              <a:cs typeface="Calibri Ligh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144524" y="1292350"/>
            <a:ext cx="6855459" cy="5506720"/>
            <a:chOff x="1144524" y="1292350"/>
            <a:chExt cx="6855459" cy="550672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49324" y="1764792"/>
              <a:ext cx="6126480" cy="37185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68552" y="1764792"/>
              <a:ext cx="6406896" cy="41650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4524" y="1292350"/>
              <a:ext cx="6854952" cy="550621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7287" y="5893028"/>
            <a:ext cx="9063355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005"/>
              </a:lnSpc>
            </a:pPr>
            <a:r>
              <a:rPr dirty="0" sz="2000" spc="-10"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………………………………………………………………………………………………………………………………………..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01927" y="308228"/>
            <a:ext cx="6739255" cy="696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120" b="0">
                <a:latin typeface="Calibri Light"/>
                <a:cs typeface="Calibri Light"/>
              </a:rPr>
              <a:t>Tak</a:t>
            </a:r>
            <a:r>
              <a:rPr dirty="0" sz="4400" spc="-15" b="0">
                <a:latin typeface="Calibri Light"/>
                <a:cs typeface="Calibri Light"/>
              </a:rPr>
              <a:t> </a:t>
            </a:r>
            <a:r>
              <a:rPr dirty="0" sz="4400" spc="-40" b="0">
                <a:latin typeface="Calibri Light"/>
                <a:cs typeface="Calibri Light"/>
              </a:rPr>
              <a:t>for</a:t>
            </a:r>
            <a:r>
              <a:rPr dirty="0" sz="4400" spc="-20" b="0">
                <a:latin typeface="Calibri Light"/>
                <a:cs typeface="Calibri Light"/>
              </a:rPr>
              <a:t> </a:t>
            </a:r>
            <a:r>
              <a:rPr dirty="0" sz="4400" spc="-15" b="0">
                <a:latin typeface="Calibri Light"/>
                <a:cs typeface="Calibri Light"/>
              </a:rPr>
              <a:t>jeres</a:t>
            </a:r>
            <a:r>
              <a:rPr dirty="0" sz="4400" spc="-30" b="0">
                <a:latin typeface="Calibri Light"/>
                <a:cs typeface="Calibri Light"/>
              </a:rPr>
              <a:t> </a:t>
            </a:r>
            <a:r>
              <a:rPr dirty="0" sz="4400" spc="-5" b="0">
                <a:latin typeface="Calibri Light"/>
                <a:cs typeface="Calibri Light"/>
              </a:rPr>
              <a:t>opmærksomhed!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287" y="5893028"/>
            <a:ext cx="9063355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005"/>
              </a:lnSpc>
            </a:pPr>
            <a:r>
              <a:rPr dirty="0" sz="2000" spc="-10"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………………………………………………………………………………………………………………………………………..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ctr" marL="2275205" marR="2266950" indent="-635">
              <a:lnSpc>
                <a:spcPct val="119700"/>
              </a:lnSpc>
              <a:spcBef>
                <a:spcPts val="105"/>
              </a:spcBef>
            </a:pPr>
            <a:r>
              <a:rPr dirty="0" spc="-10"/>
              <a:t>Thanks</a:t>
            </a:r>
            <a:r>
              <a:rPr dirty="0" spc="5"/>
              <a:t> </a:t>
            </a:r>
            <a:r>
              <a:rPr dirty="0" spc="-25"/>
              <a:t>for</a:t>
            </a:r>
            <a:r>
              <a:rPr dirty="0" spc="-30"/>
              <a:t> </a:t>
            </a:r>
            <a:r>
              <a:rPr dirty="0" spc="-15"/>
              <a:t>listening! </a:t>
            </a:r>
            <a:r>
              <a:rPr dirty="0" spc="-620"/>
              <a:t> </a:t>
            </a:r>
            <a:r>
              <a:rPr dirty="0" spc="-5"/>
              <a:t>And</a:t>
            </a:r>
            <a:r>
              <a:rPr dirty="0"/>
              <a:t> </a:t>
            </a:r>
            <a:r>
              <a:rPr dirty="0" spc="-25"/>
              <a:t>for</a:t>
            </a:r>
            <a:r>
              <a:rPr dirty="0" spc="-10"/>
              <a:t> </a:t>
            </a:r>
            <a:r>
              <a:rPr dirty="0" spc="-20"/>
              <a:t>your</a:t>
            </a:r>
            <a:r>
              <a:rPr dirty="0" spc="-10"/>
              <a:t> </a:t>
            </a:r>
            <a:r>
              <a:rPr dirty="0" spc="-20"/>
              <a:t>efforts!</a:t>
            </a:r>
          </a:p>
          <a:p>
            <a:pPr algn="ctr" marL="12700" marR="5080" indent="-1905">
              <a:lnSpc>
                <a:spcPts val="3020"/>
              </a:lnSpc>
              <a:spcBef>
                <a:spcPts val="1040"/>
              </a:spcBef>
            </a:pPr>
            <a:r>
              <a:rPr dirty="0" spc="-15"/>
              <a:t>Contact</a:t>
            </a:r>
            <a:r>
              <a:rPr dirty="0" spc="10"/>
              <a:t> </a:t>
            </a:r>
            <a:r>
              <a:rPr dirty="0" spc="-5"/>
              <a:t>us</a:t>
            </a:r>
            <a:r>
              <a:rPr dirty="0" spc="10"/>
              <a:t> </a:t>
            </a:r>
            <a:r>
              <a:rPr dirty="0" spc="-10"/>
              <a:t>if</a:t>
            </a:r>
            <a:r>
              <a:rPr dirty="0"/>
              <a:t> </a:t>
            </a:r>
            <a:r>
              <a:rPr dirty="0" spc="-15"/>
              <a:t>we</a:t>
            </a:r>
            <a:r>
              <a:rPr dirty="0"/>
              <a:t> </a:t>
            </a:r>
            <a:r>
              <a:rPr dirty="0" spc="-10"/>
              <a:t>can</a:t>
            </a:r>
            <a:r>
              <a:rPr dirty="0"/>
              <a:t> </a:t>
            </a:r>
            <a:r>
              <a:rPr dirty="0" spc="-10"/>
              <a:t>help</a:t>
            </a:r>
            <a:r>
              <a:rPr dirty="0" spc="25"/>
              <a:t> </a:t>
            </a:r>
            <a:r>
              <a:rPr dirty="0" spc="-20"/>
              <a:t>you</a:t>
            </a:r>
            <a:r>
              <a:rPr dirty="0" spc="10"/>
              <a:t> </a:t>
            </a:r>
            <a:r>
              <a:rPr dirty="0" spc="-25"/>
              <a:t>pave</a:t>
            </a:r>
            <a:r>
              <a:rPr dirty="0" spc="15"/>
              <a:t> </a:t>
            </a:r>
            <a:r>
              <a:rPr dirty="0" spc="-5"/>
              <a:t>the </a:t>
            </a:r>
            <a:r>
              <a:rPr dirty="0" spc="-30"/>
              <a:t>way</a:t>
            </a:r>
            <a:r>
              <a:rPr dirty="0" spc="-5"/>
              <a:t> </a:t>
            </a:r>
            <a:r>
              <a:rPr dirty="0" spc="-20"/>
              <a:t>to </a:t>
            </a:r>
            <a:r>
              <a:rPr dirty="0" spc="-15"/>
              <a:t> organic</a:t>
            </a:r>
            <a:r>
              <a:rPr dirty="0"/>
              <a:t> </a:t>
            </a:r>
            <a:r>
              <a:rPr dirty="0" spc="-15"/>
              <a:t>growth</a:t>
            </a:r>
            <a:r>
              <a:rPr dirty="0" spc="10"/>
              <a:t> </a:t>
            </a:r>
            <a:r>
              <a:rPr dirty="0" spc="-5"/>
              <a:t>–</a:t>
            </a:r>
            <a:r>
              <a:rPr dirty="0" spc="10"/>
              <a:t> </a:t>
            </a:r>
            <a:r>
              <a:rPr dirty="0" spc="-5"/>
              <a:t>with</a:t>
            </a:r>
            <a:r>
              <a:rPr dirty="0" spc="5"/>
              <a:t> </a:t>
            </a:r>
            <a:r>
              <a:rPr dirty="0" spc="-5"/>
              <a:t>policy and</a:t>
            </a:r>
            <a:r>
              <a:rPr dirty="0" spc="10"/>
              <a:t> </a:t>
            </a:r>
            <a:r>
              <a:rPr dirty="0" spc="-20"/>
              <a:t>market</a:t>
            </a:r>
            <a:r>
              <a:rPr dirty="0"/>
              <a:t> </a:t>
            </a:r>
            <a:r>
              <a:rPr dirty="0" spc="-30"/>
              <a:t>know-how.</a:t>
            </a:r>
          </a:p>
          <a:p>
            <a:pPr algn="ctr" marL="1787525" marR="1780539">
              <a:lnSpc>
                <a:spcPct val="136100"/>
              </a:lnSpc>
              <a:spcBef>
                <a:spcPts val="40"/>
              </a:spcBef>
            </a:pPr>
            <a:r>
              <a:rPr dirty="0" sz="1800" spc="-15"/>
              <a:t>Paul</a:t>
            </a:r>
            <a:r>
              <a:rPr dirty="0" sz="1800" spc="10"/>
              <a:t> </a:t>
            </a:r>
            <a:r>
              <a:rPr dirty="0" sz="1800" spc="-5"/>
              <a:t>Holmbeck,</a:t>
            </a:r>
            <a:r>
              <a:rPr dirty="0" sz="1800" spc="25"/>
              <a:t> </a:t>
            </a:r>
            <a:r>
              <a:rPr dirty="0" sz="1800" spc="-30"/>
              <a:t>director,</a:t>
            </a:r>
            <a:r>
              <a:rPr dirty="0" sz="1800" spc="20"/>
              <a:t> </a:t>
            </a:r>
            <a:r>
              <a:rPr dirty="0" sz="1800" spc="-15"/>
              <a:t>Organic</a:t>
            </a:r>
            <a:r>
              <a:rPr dirty="0" sz="1800" spc="15"/>
              <a:t> </a:t>
            </a:r>
            <a:r>
              <a:rPr dirty="0" sz="1800" spc="-5"/>
              <a:t>Denmark </a:t>
            </a:r>
            <a:r>
              <a:rPr dirty="0" sz="1800" spc="-390"/>
              <a:t> </a:t>
            </a:r>
            <a:r>
              <a:rPr dirty="0" u="sng" sz="1800" spc="-1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hlinkClick r:id="rId2"/>
              </a:rPr>
              <a:t>ph@okologi.dk</a:t>
            </a:r>
            <a:endParaRPr sz="1800"/>
          </a:p>
          <a:p>
            <a:pPr algn="ctr">
              <a:lnSpc>
                <a:spcPct val="100000"/>
              </a:lnSpc>
              <a:spcBef>
                <a:spcPts val="780"/>
              </a:spcBef>
            </a:pPr>
            <a:r>
              <a:rPr dirty="0" sz="1800" spc="-5"/>
              <a:t>+45</a:t>
            </a:r>
            <a:r>
              <a:rPr dirty="0" sz="1800" spc="-45"/>
              <a:t> </a:t>
            </a:r>
            <a:r>
              <a:rPr dirty="0" sz="1800"/>
              <a:t>28191962</a:t>
            </a:r>
            <a:endParaRPr sz="1800"/>
          </a:p>
          <a:p>
            <a:pPr algn="ctr">
              <a:lnSpc>
                <a:spcPct val="100000"/>
              </a:lnSpc>
              <a:spcBef>
                <a:spcPts val="790"/>
              </a:spcBef>
            </a:pPr>
            <a:r>
              <a:rPr dirty="0" u="sng" sz="1800" spc="-1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hlinkClick r:id="rId3"/>
              </a:rPr>
              <a:t>www.organicdenmark.com</a:t>
            </a:r>
            <a:endParaRPr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156175"/>
            <a:ext cx="9144000" cy="53136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923544" y="2065020"/>
            <a:ext cx="7298690" cy="1679575"/>
            <a:chOff x="923544" y="2065020"/>
            <a:chExt cx="7298690" cy="1679575"/>
          </a:xfrm>
        </p:grpSpPr>
        <p:sp>
          <p:nvSpPr>
            <p:cNvPr id="4" name="object 4"/>
            <p:cNvSpPr/>
            <p:nvPr/>
          </p:nvSpPr>
          <p:spPr>
            <a:xfrm>
              <a:off x="936498" y="2077974"/>
              <a:ext cx="7272655" cy="1653539"/>
            </a:xfrm>
            <a:custGeom>
              <a:avLst/>
              <a:gdLst/>
              <a:ahLst/>
              <a:cxnLst/>
              <a:rect l="l" t="t" r="r" b="b"/>
              <a:pathLst>
                <a:path w="7272655" h="1653539">
                  <a:moveTo>
                    <a:pt x="3575050" y="0"/>
                  </a:moveTo>
                  <a:lnTo>
                    <a:pt x="0" y="1653539"/>
                  </a:lnTo>
                  <a:lnTo>
                    <a:pt x="7272528" y="1653539"/>
                  </a:lnTo>
                  <a:lnTo>
                    <a:pt x="35750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936498" y="2077974"/>
              <a:ext cx="7272655" cy="1653539"/>
            </a:xfrm>
            <a:custGeom>
              <a:avLst/>
              <a:gdLst/>
              <a:ahLst/>
              <a:cxnLst/>
              <a:rect l="l" t="t" r="r" b="b"/>
              <a:pathLst>
                <a:path w="7272655" h="1653539">
                  <a:moveTo>
                    <a:pt x="0" y="1653539"/>
                  </a:moveTo>
                  <a:lnTo>
                    <a:pt x="3575050" y="0"/>
                  </a:lnTo>
                  <a:lnTo>
                    <a:pt x="7272528" y="1653539"/>
                  </a:lnTo>
                  <a:lnTo>
                    <a:pt x="0" y="1653539"/>
                  </a:lnTo>
                  <a:close/>
                </a:path>
              </a:pathLst>
            </a:custGeom>
            <a:ln w="259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57472" y="2598420"/>
              <a:ext cx="829055" cy="1025651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34211" y="3823715"/>
            <a:ext cx="1610995" cy="1630680"/>
          </a:xfrm>
          <a:prstGeom prst="rect">
            <a:avLst/>
          </a:prstGeom>
          <a:solidFill>
            <a:srgbClr val="585858"/>
          </a:solidFill>
        </p:spPr>
        <p:txBody>
          <a:bodyPr wrap="square" lIns="0" tIns="698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2900">
              <a:latin typeface="Times New Roman"/>
              <a:cs typeface="Times New Roman"/>
            </a:endParaRPr>
          </a:p>
          <a:p>
            <a:pPr marL="304165" marR="295275" indent="27305">
              <a:lnSpc>
                <a:spcPct val="100000"/>
              </a:lnSpc>
            </a:pPr>
            <a:r>
              <a:rPr dirty="0" sz="2400" spc="-15">
                <a:solidFill>
                  <a:srgbClr val="FFFFFF"/>
                </a:solidFill>
                <a:latin typeface="Calibri"/>
                <a:cs typeface="Calibri"/>
              </a:rPr>
              <a:t>Organic </a:t>
            </a:r>
            <a:r>
              <a:rPr dirty="0" sz="2400" spc="-5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6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arme</a:t>
            </a:r>
            <a:r>
              <a:rPr dirty="0" sz="2400" spc="-3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10255" y="3823715"/>
            <a:ext cx="1687195" cy="1630680"/>
          </a:xfrm>
          <a:prstGeom prst="rect">
            <a:avLst/>
          </a:prstGeom>
          <a:solidFill>
            <a:srgbClr val="585858"/>
          </a:solidFill>
        </p:spPr>
        <p:txBody>
          <a:bodyPr wrap="square" lIns="0" tIns="698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2900">
              <a:latin typeface="Times New Roman"/>
              <a:cs typeface="Times New Roman"/>
            </a:endParaRPr>
          </a:p>
          <a:p>
            <a:pPr marL="156210" marR="147955" indent="379095">
              <a:lnSpc>
                <a:spcPct val="100000"/>
              </a:lnSpc>
            </a:pPr>
            <a:r>
              <a:rPr dirty="0" sz="2400" spc="-15">
                <a:solidFill>
                  <a:srgbClr val="FFFFFF"/>
                </a:solidFill>
                <a:latin typeface="Calibri"/>
                <a:cs typeface="Calibri"/>
              </a:rPr>
              <a:t>Food 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Companies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41164" y="3823715"/>
            <a:ext cx="1612900" cy="1630680"/>
          </a:xfrm>
          <a:prstGeom prst="rect">
            <a:avLst/>
          </a:prstGeom>
          <a:solidFill>
            <a:srgbClr val="585858"/>
          </a:solidFill>
        </p:spPr>
        <p:txBody>
          <a:bodyPr wrap="square" lIns="0" tIns="698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2900">
              <a:latin typeface="Times New Roman"/>
              <a:cs typeface="Times New Roman"/>
            </a:endParaRPr>
          </a:p>
          <a:p>
            <a:pPr marL="207010" marR="195580" indent="1270">
              <a:lnSpc>
                <a:spcPct val="100000"/>
              </a:lnSpc>
            </a:pPr>
            <a:r>
              <a:rPr dirty="0" sz="2400" spc="-15">
                <a:solidFill>
                  <a:srgbClr val="FFFFFF"/>
                </a:solidFill>
                <a:latin typeface="Calibri"/>
                <a:cs typeface="Calibri"/>
              </a:rPr>
              <a:t>Food</a:t>
            </a:r>
            <a:r>
              <a:rPr dirty="0" sz="2400" spc="-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5">
                <a:solidFill>
                  <a:srgbClr val="FFFFFF"/>
                </a:solidFill>
                <a:latin typeface="Calibri"/>
                <a:cs typeface="Calibri"/>
              </a:rPr>
              <a:t>Pro- </a:t>
            </a:r>
            <a:r>
              <a:rPr dirty="0" sz="2400" spc="-5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65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dirty="0" sz="2400">
                <a:solidFill>
                  <a:srgbClr val="FFFFFF"/>
                </a:solidFill>
                <a:latin typeface="Calibri"/>
                <a:cs typeface="Calibri"/>
              </a:rPr>
              <a:t>essi</a:t>
            </a:r>
            <a:r>
              <a:rPr dirty="0" sz="2400" spc="-1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dirty="0" sz="2400" spc="-5">
                <a:solidFill>
                  <a:srgbClr val="FFFFFF"/>
                </a:solidFill>
                <a:latin typeface="Calibri"/>
                <a:cs typeface="Calibri"/>
              </a:rPr>
              <a:t>nals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97395" y="3823715"/>
            <a:ext cx="1610995" cy="1630680"/>
          </a:xfrm>
          <a:prstGeom prst="rect">
            <a:avLst/>
          </a:prstGeom>
          <a:solidFill>
            <a:srgbClr val="585858"/>
          </a:solidFill>
        </p:spPr>
        <p:txBody>
          <a:bodyPr wrap="square" lIns="0" tIns="190500" rIns="0" bIns="0" rtlCol="0" vert="horz">
            <a:spAutoFit/>
          </a:bodyPr>
          <a:lstStyle/>
          <a:p>
            <a:pPr algn="ctr" marL="232410" marR="220979">
              <a:lnSpc>
                <a:spcPct val="100000"/>
              </a:lnSpc>
              <a:spcBef>
                <a:spcPts val="1500"/>
              </a:spcBef>
            </a:pPr>
            <a:r>
              <a:rPr dirty="0" sz="2000" spc="-5">
                <a:solidFill>
                  <a:srgbClr val="FFFFFF"/>
                </a:solidFill>
                <a:latin typeface="Calibri"/>
                <a:cs typeface="Calibri"/>
              </a:rPr>
              <a:t>Consume</a:t>
            </a:r>
            <a:r>
              <a:rPr dirty="0" sz="2000" spc="-45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s  </a:t>
            </a:r>
            <a:r>
              <a:rPr dirty="0" sz="200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20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Calibri"/>
                <a:cs typeface="Calibri"/>
              </a:rPr>
              <a:t>knowledge </a:t>
            </a:r>
            <a:r>
              <a:rPr dirty="0" sz="2000" spc="-4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20">
                <a:solidFill>
                  <a:srgbClr val="FFFFFF"/>
                </a:solidFill>
                <a:latin typeface="Calibri"/>
                <a:cs typeface="Calibri"/>
              </a:rPr>
              <a:t>workers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5940" y="163194"/>
            <a:ext cx="6963409" cy="2159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800" spc="-5">
                <a:latin typeface="Calibri"/>
                <a:cs typeface="Calibri"/>
              </a:rPr>
              <a:t>Strategic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work</a:t>
            </a:r>
            <a:r>
              <a:rPr dirty="0" sz="2800" spc="1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with</a:t>
            </a:r>
            <a:r>
              <a:rPr dirty="0" sz="2800" spc="1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all</a:t>
            </a:r>
            <a:r>
              <a:rPr dirty="0" sz="2800" spc="-2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retailers</a:t>
            </a:r>
            <a:r>
              <a:rPr dirty="0" sz="2800" spc="1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&amp; food</a:t>
            </a:r>
            <a:r>
              <a:rPr dirty="0" sz="2800" spc="10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service</a:t>
            </a:r>
            <a:endParaRPr sz="28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800" spc="-5">
                <a:latin typeface="Calibri"/>
                <a:cs typeface="Calibri"/>
              </a:rPr>
              <a:t>All</a:t>
            </a:r>
            <a:r>
              <a:rPr dirty="0" sz="2800" spc="-1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consumer</a:t>
            </a:r>
            <a:r>
              <a:rPr dirty="0" sz="2800" spc="1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info, PR, presse</a:t>
            </a:r>
            <a:endParaRPr sz="28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800" spc="-10">
                <a:latin typeface="Calibri"/>
                <a:cs typeface="Calibri"/>
              </a:rPr>
              <a:t>Export</a:t>
            </a:r>
            <a:r>
              <a:rPr dirty="0" sz="2800" spc="5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promotion,</a:t>
            </a:r>
            <a:r>
              <a:rPr dirty="0" sz="2800" spc="3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export</a:t>
            </a:r>
            <a:r>
              <a:rPr dirty="0" sz="2800" spc="1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academy</a:t>
            </a:r>
            <a:endParaRPr sz="28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800" spc="-5">
                <a:latin typeface="Calibri"/>
                <a:cs typeface="Calibri"/>
              </a:rPr>
              <a:t>Innovation</a:t>
            </a:r>
            <a:r>
              <a:rPr dirty="0" sz="2800" spc="2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on</a:t>
            </a:r>
            <a:r>
              <a:rPr dirty="0" sz="2800" spc="15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farms;</a:t>
            </a:r>
            <a:r>
              <a:rPr dirty="0" sz="2800" spc="5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advisory</a:t>
            </a:r>
            <a:r>
              <a:rPr dirty="0" sz="2800" spc="20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service</a:t>
            </a:r>
            <a:endParaRPr sz="2800">
              <a:latin typeface="Calibri"/>
              <a:cs typeface="Calibri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dirty="0" sz="2800" spc="-5">
                <a:latin typeface="Calibri"/>
                <a:cs typeface="Calibri"/>
              </a:rPr>
              <a:t>Political lobby</a:t>
            </a:r>
            <a:r>
              <a:rPr dirty="0" sz="2800">
                <a:latin typeface="Calibri"/>
                <a:cs typeface="Calibri"/>
              </a:rPr>
              <a:t> </a:t>
            </a:r>
            <a:r>
              <a:rPr dirty="0" sz="2800" spc="-5">
                <a:latin typeface="Calibri"/>
                <a:cs typeface="Calibri"/>
              </a:rPr>
              <a:t>work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095" y="118871"/>
            <a:ext cx="9156700" cy="1009015"/>
            <a:chOff x="-6095" y="118871"/>
            <a:chExt cx="9156700" cy="1009015"/>
          </a:xfrm>
        </p:grpSpPr>
        <p:sp>
          <p:nvSpPr>
            <p:cNvPr id="3" name="object 3"/>
            <p:cNvSpPr/>
            <p:nvPr/>
          </p:nvSpPr>
          <p:spPr>
            <a:xfrm>
              <a:off x="0" y="124967"/>
              <a:ext cx="9144000" cy="996950"/>
            </a:xfrm>
            <a:custGeom>
              <a:avLst/>
              <a:gdLst/>
              <a:ahLst/>
              <a:cxnLst/>
              <a:rect l="l" t="t" r="r" b="b"/>
              <a:pathLst>
                <a:path w="9144000" h="996950">
                  <a:moveTo>
                    <a:pt x="9144000" y="0"/>
                  </a:moveTo>
                  <a:lnTo>
                    <a:pt x="0" y="0"/>
                  </a:lnTo>
                  <a:lnTo>
                    <a:pt x="0" y="996695"/>
                  </a:lnTo>
                  <a:lnTo>
                    <a:pt x="9144000" y="996695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124967"/>
              <a:ext cx="9144000" cy="996950"/>
            </a:xfrm>
            <a:custGeom>
              <a:avLst/>
              <a:gdLst/>
              <a:ahLst/>
              <a:cxnLst/>
              <a:rect l="l" t="t" r="r" b="b"/>
              <a:pathLst>
                <a:path w="9144000" h="996950">
                  <a:moveTo>
                    <a:pt x="0" y="996695"/>
                  </a:moveTo>
                  <a:lnTo>
                    <a:pt x="9144000" y="996695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99669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37287" y="5829401"/>
            <a:ext cx="906335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"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………………………………………………………………………………………………………………………………………..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32503" y="6176771"/>
            <a:ext cx="1078991" cy="54406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95259" y="6504430"/>
            <a:ext cx="1254252" cy="28194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38048" y="449326"/>
            <a:ext cx="7115175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spc="-15"/>
              <a:t>DANMARK</a:t>
            </a:r>
            <a:r>
              <a:rPr dirty="0" sz="4400" spc="-20"/>
              <a:t> </a:t>
            </a:r>
            <a:r>
              <a:rPr dirty="0" sz="4400"/>
              <a:t>IS</a:t>
            </a:r>
            <a:r>
              <a:rPr dirty="0" sz="4400" spc="-15"/>
              <a:t> </a:t>
            </a:r>
            <a:r>
              <a:rPr dirty="0" sz="4400" spc="-5"/>
              <a:t>GOING</a:t>
            </a:r>
            <a:r>
              <a:rPr dirty="0" sz="4400" spc="-40"/>
              <a:t> </a:t>
            </a:r>
            <a:r>
              <a:rPr dirty="0" sz="4400" spc="-10"/>
              <a:t>ORGANIC</a:t>
            </a:r>
            <a:endParaRPr sz="4400"/>
          </a:p>
        </p:txBody>
      </p:sp>
      <p:grpSp>
        <p:nvGrpSpPr>
          <p:cNvPr id="9" name="object 9"/>
          <p:cNvGrpSpPr/>
          <p:nvPr/>
        </p:nvGrpSpPr>
        <p:grpSpPr>
          <a:xfrm>
            <a:off x="166573" y="1382648"/>
            <a:ext cx="8553450" cy="5263515"/>
            <a:chOff x="166573" y="1382648"/>
            <a:chExt cx="8553450" cy="526351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97479" y="1543812"/>
              <a:ext cx="2638044" cy="277063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32361" y="1382648"/>
              <a:ext cx="3187573" cy="373899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85108" y="3602901"/>
              <a:ext cx="2796641" cy="304314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6573" y="1630032"/>
              <a:ext cx="2736354" cy="268415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05128" y="3335400"/>
              <a:ext cx="2465171" cy="316958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095" y="118871"/>
            <a:ext cx="9156700" cy="1009015"/>
            <a:chOff x="-6095" y="118871"/>
            <a:chExt cx="9156700" cy="1009015"/>
          </a:xfrm>
        </p:grpSpPr>
        <p:sp>
          <p:nvSpPr>
            <p:cNvPr id="3" name="object 3"/>
            <p:cNvSpPr/>
            <p:nvPr/>
          </p:nvSpPr>
          <p:spPr>
            <a:xfrm>
              <a:off x="0" y="1025652"/>
              <a:ext cx="9144000" cy="96520"/>
            </a:xfrm>
            <a:custGeom>
              <a:avLst/>
              <a:gdLst/>
              <a:ahLst/>
              <a:cxnLst/>
              <a:rect l="l" t="t" r="r" b="b"/>
              <a:pathLst>
                <a:path w="9144000" h="96519">
                  <a:moveTo>
                    <a:pt x="0" y="96012"/>
                  </a:moveTo>
                  <a:lnTo>
                    <a:pt x="9144000" y="96012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960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124967"/>
              <a:ext cx="9144000" cy="996950"/>
            </a:xfrm>
            <a:custGeom>
              <a:avLst/>
              <a:gdLst/>
              <a:ahLst/>
              <a:cxnLst/>
              <a:rect l="l" t="t" r="r" b="b"/>
              <a:pathLst>
                <a:path w="9144000" h="996950">
                  <a:moveTo>
                    <a:pt x="0" y="996695"/>
                  </a:moveTo>
                  <a:lnTo>
                    <a:pt x="9144000" y="996695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99669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37287" y="5829401"/>
            <a:ext cx="906335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"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………………………………………………………………………………………………………………………………………..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32503" y="6176771"/>
            <a:ext cx="1078991" cy="544068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095" y="0"/>
            <a:ext cx="9131935" cy="1026160"/>
          </a:xfrm>
          <a:prstGeom prst="rect"/>
          <a:solidFill>
            <a:srgbClr val="404040"/>
          </a:solidFill>
        </p:spPr>
        <p:txBody>
          <a:bodyPr wrap="square" lIns="0" tIns="299085" rIns="0" bIns="0" rtlCol="0" vert="horz">
            <a:spAutoFit/>
          </a:bodyPr>
          <a:lstStyle/>
          <a:p>
            <a:pPr marL="481965">
              <a:lnSpc>
                <a:spcPct val="100000"/>
              </a:lnSpc>
              <a:spcBef>
                <a:spcPts val="2355"/>
              </a:spcBef>
            </a:pPr>
            <a:r>
              <a:rPr dirty="0" sz="2700" spc="20" b="0">
                <a:latin typeface="Verdana"/>
                <a:cs typeface="Verdana"/>
              </a:rPr>
              <a:t>Rapid</a:t>
            </a:r>
            <a:r>
              <a:rPr dirty="0" sz="2700" spc="-215" b="0">
                <a:latin typeface="Verdana"/>
                <a:cs typeface="Verdana"/>
              </a:rPr>
              <a:t> </a:t>
            </a:r>
            <a:r>
              <a:rPr dirty="0" sz="2700" spc="20" b="0">
                <a:latin typeface="Verdana"/>
                <a:cs typeface="Verdana"/>
              </a:rPr>
              <a:t>development</a:t>
            </a:r>
            <a:r>
              <a:rPr dirty="0" sz="2700" spc="-215" b="0">
                <a:latin typeface="Verdana"/>
                <a:cs typeface="Verdana"/>
              </a:rPr>
              <a:t> </a:t>
            </a:r>
            <a:r>
              <a:rPr dirty="0" sz="2700" spc="-135" b="0">
                <a:latin typeface="Verdana"/>
                <a:cs typeface="Verdana"/>
              </a:rPr>
              <a:t>in</a:t>
            </a:r>
            <a:r>
              <a:rPr dirty="0" sz="2700" spc="-200" b="0">
                <a:latin typeface="Verdana"/>
                <a:cs typeface="Verdana"/>
              </a:rPr>
              <a:t> </a:t>
            </a:r>
            <a:r>
              <a:rPr dirty="0" sz="2700" spc="30" b="0">
                <a:latin typeface="Verdana"/>
                <a:cs typeface="Verdana"/>
              </a:rPr>
              <a:t>organic</a:t>
            </a:r>
            <a:r>
              <a:rPr dirty="0" sz="2700" spc="-204" b="0">
                <a:latin typeface="Verdana"/>
                <a:cs typeface="Verdana"/>
              </a:rPr>
              <a:t> </a:t>
            </a:r>
            <a:r>
              <a:rPr dirty="0" sz="2700" spc="-80" b="0">
                <a:latin typeface="Verdana"/>
                <a:cs typeface="Verdana"/>
              </a:rPr>
              <a:t>market</a:t>
            </a:r>
            <a:r>
              <a:rPr dirty="0" sz="2700" spc="-204" b="0">
                <a:latin typeface="Verdana"/>
                <a:cs typeface="Verdana"/>
              </a:rPr>
              <a:t> </a:t>
            </a:r>
            <a:r>
              <a:rPr dirty="0" sz="2700" spc="-85" b="0">
                <a:latin typeface="Verdana"/>
                <a:cs typeface="Verdana"/>
              </a:rPr>
              <a:t>share</a:t>
            </a:r>
            <a:r>
              <a:rPr dirty="0" sz="2700" spc="-190" b="0">
                <a:latin typeface="Verdana"/>
                <a:cs typeface="Verdana"/>
              </a:rPr>
              <a:t> </a:t>
            </a:r>
            <a:r>
              <a:rPr dirty="0" sz="2700" spc="-210" b="0">
                <a:latin typeface="Verdana"/>
                <a:cs typeface="Verdana"/>
              </a:rPr>
              <a:t>(DK)</a:t>
            </a:r>
            <a:endParaRPr sz="27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32888" y="1330452"/>
            <a:ext cx="4078223" cy="4553712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93572" y="6521998"/>
            <a:ext cx="2260600" cy="1339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-45">
                <a:latin typeface="Verdana"/>
                <a:cs typeface="Verdana"/>
              </a:rPr>
              <a:t>Kilde:</a:t>
            </a:r>
            <a:r>
              <a:rPr dirty="0" sz="700" spc="-40">
                <a:latin typeface="Verdana"/>
                <a:cs typeface="Verdana"/>
              </a:rPr>
              <a:t> </a:t>
            </a:r>
            <a:r>
              <a:rPr dirty="0" sz="700" spc="-25">
                <a:latin typeface="Verdana"/>
                <a:cs typeface="Verdana"/>
              </a:rPr>
              <a:t>Økologisk</a:t>
            </a:r>
            <a:r>
              <a:rPr dirty="0" sz="700" spc="-15">
                <a:latin typeface="Verdana"/>
                <a:cs typeface="Verdana"/>
              </a:rPr>
              <a:t> </a:t>
            </a:r>
            <a:r>
              <a:rPr dirty="0" sz="700" spc="-20">
                <a:latin typeface="Verdana"/>
                <a:cs typeface="Verdana"/>
              </a:rPr>
              <a:t>Landsforening</a:t>
            </a:r>
            <a:r>
              <a:rPr dirty="0" sz="700" spc="-5">
                <a:latin typeface="Verdana"/>
                <a:cs typeface="Verdana"/>
              </a:rPr>
              <a:t> </a:t>
            </a:r>
            <a:r>
              <a:rPr dirty="0" sz="700" spc="30">
                <a:latin typeface="Verdana"/>
                <a:cs typeface="Verdana"/>
              </a:rPr>
              <a:t>og</a:t>
            </a:r>
            <a:r>
              <a:rPr dirty="0" sz="700" spc="-30">
                <a:latin typeface="Verdana"/>
                <a:cs typeface="Verdana"/>
              </a:rPr>
              <a:t> Danmarks</a:t>
            </a:r>
            <a:r>
              <a:rPr dirty="0" sz="700" spc="-10">
                <a:latin typeface="Verdana"/>
                <a:cs typeface="Verdana"/>
              </a:rPr>
              <a:t> </a:t>
            </a:r>
            <a:r>
              <a:rPr dirty="0" sz="700" spc="-60">
                <a:latin typeface="Verdana"/>
                <a:cs typeface="Verdana"/>
              </a:rPr>
              <a:t>Statistik</a:t>
            </a:r>
            <a:endParaRPr sz="7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095" y="118871"/>
            <a:ext cx="9156700" cy="1009015"/>
            <a:chOff x="-6095" y="118871"/>
            <a:chExt cx="9156700" cy="1009015"/>
          </a:xfrm>
        </p:grpSpPr>
        <p:sp>
          <p:nvSpPr>
            <p:cNvPr id="3" name="object 3"/>
            <p:cNvSpPr/>
            <p:nvPr/>
          </p:nvSpPr>
          <p:spPr>
            <a:xfrm>
              <a:off x="0" y="1025652"/>
              <a:ext cx="9144000" cy="96520"/>
            </a:xfrm>
            <a:custGeom>
              <a:avLst/>
              <a:gdLst/>
              <a:ahLst/>
              <a:cxnLst/>
              <a:rect l="l" t="t" r="r" b="b"/>
              <a:pathLst>
                <a:path w="9144000" h="96519">
                  <a:moveTo>
                    <a:pt x="0" y="96012"/>
                  </a:moveTo>
                  <a:lnTo>
                    <a:pt x="9144000" y="96012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960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124967"/>
              <a:ext cx="9144000" cy="996950"/>
            </a:xfrm>
            <a:custGeom>
              <a:avLst/>
              <a:gdLst/>
              <a:ahLst/>
              <a:cxnLst/>
              <a:rect l="l" t="t" r="r" b="b"/>
              <a:pathLst>
                <a:path w="9144000" h="996950">
                  <a:moveTo>
                    <a:pt x="0" y="996695"/>
                  </a:moveTo>
                  <a:lnTo>
                    <a:pt x="9144000" y="996695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99669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37287" y="5829401"/>
            <a:ext cx="906335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"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………………………………………………………………………………………………………………………………………..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32503" y="6176771"/>
            <a:ext cx="1078991" cy="544068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095" y="0"/>
            <a:ext cx="9131935" cy="1026160"/>
          </a:xfrm>
          <a:prstGeom prst="rect"/>
          <a:solidFill>
            <a:srgbClr val="404040"/>
          </a:solidFill>
        </p:spPr>
        <p:txBody>
          <a:bodyPr wrap="square" lIns="0" tIns="299085" rIns="0" bIns="0" rtlCol="0" vert="horz">
            <a:spAutoFit/>
          </a:bodyPr>
          <a:lstStyle/>
          <a:p>
            <a:pPr marL="556260">
              <a:lnSpc>
                <a:spcPct val="100000"/>
              </a:lnSpc>
              <a:spcBef>
                <a:spcPts val="2355"/>
              </a:spcBef>
            </a:pPr>
            <a:r>
              <a:rPr dirty="0" sz="2700" spc="-85" b="0">
                <a:latin typeface="Verdana"/>
                <a:cs typeface="Verdana"/>
              </a:rPr>
              <a:t>O</a:t>
            </a:r>
            <a:r>
              <a:rPr dirty="0" sz="2700" spc="-40" b="0">
                <a:latin typeface="Verdana"/>
                <a:cs typeface="Verdana"/>
              </a:rPr>
              <a:t>r</a:t>
            </a:r>
            <a:r>
              <a:rPr dirty="0" sz="2700" spc="85" b="0">
                <a:latin typeface="Verdana"/>
                <a:cs typeface="Verdana"/>
              </a:rPr>
              <a:t>ganic</a:t>
            </a:r>
            <a:r>
              <a:rPr dirty="0" sz="2700" spc="-204" b="0">
                <a:latin typeface="Verdana"/>
                <a:cs typeface="Verdana"/>
              </a:rPr>
              <a:t> </a:t>
            </a:r>
            <a:r>
              <a:rPr dirty="0" sz="2700" spc="-114" b="0">
                <a:latin typeface="Verdana"/>
                <a:cs typeface="Verdana"/>
              </a:rPr>
              <a:t>sale</a:t>
            </a:r>
            <a:r>
              <a:rPr dirty="0" sz="2700" spc="-114" b="0">
                <a:latin typeface="Verdana"/>
                <a:cs typeface="Verdana"/>
              </a:rPr>
              <a:t>s</a:t>
            </a:r>
            <a:r>
              <a:rPr dirty="0" sz="2700" spc="-195" b="0">
                <a:latin typeface="Verdana"/>
                <a:cs typeface="Verdana"/>
              </a:rPr>
              <a:t> </a:t>
            </a:r>
            <a:r>
              <a:rPr dirty="0" sz="2700" spc="-85" b="0">
                <a:latin typeface="Verdana"/>
                <a:cs typeface="Verdana"/>
              </a:rPr>
              <a:t>i</a:t>
            </a:r>
            <a:r>
              <a:rPr dirty="0" sz="2700" spc="-185" b="0">
                <a:latin typeface="Verdana"/>
                <a:cs typeface="Verdana"/>
              </a:rPr>
              <a:t>n</a:t>
            </a:r>
            <a:r>
              <a:rPr dirty="0" sz="2700" spc="-204" b="0">
                <a:latin typeface="Verdana"/>
                <a:cs typeface="Verdana"/>
              </a:rPr>
              <a:t> </a:t>
            </a:r>
            <a:r>
              <a:rPr dirty="0" sz="2700" spc="140" b="0">
                <a:latin typeface="Verdana"/>
                <a:cs typeface="Verdana"/>
              </a:rPr>
              <a:t>p</a:t>
            </a:r>
            <a:r>
              <a:rPr dirty="0" sz="2700" spc="-50" b="0">
                <a:latin typeface="Verdana"/>
                <a:cs typeface="Verdana"/>
              </a:rPr>
              <a:t>ublic/pri</a:t>
            </a:r>
            <a:r>
              <a:rPr dirty="0" sz="2700" spc="-55" b="0">
                <a:latin typeface="Verdana"/>
                <a:cs typeface="Verdana"/>
              </a:rPr>
              <a:t>v</a:t>
            </a:r>
            <a:r>
              <a:rPr dirty="0" sz="2700" spc="60" b="0">
                <a:latin typeface="Verdana"/>
                <a:cs typeface="Verdana"/>
              </a:rPr>
              <a:t>at</a:t>
            </a:r>
            <a:r>
              <a:rPr dirty="0" sz="2700" spc="80" b="0">
                <a:latin typeface="Verdana"/>
                <a:cs typeface="Verdana"/>
              </a:rPr>
              <a:t>e</a:t>
            </a:r>
            <a:r>
              <a:rPr dirty="0" sz="2700" spc="-225" b="0">
                <a:latin typeface="Verdana"/>
                <a:cs typeface="Verdana"/>
              </a:rPr>
              <a:t> </a:t>
            </a:r>
            <a:r>
              <a:rPr dirty="0" sz="2700" spc="80" b="0">
                <a:latin typeface="Verdana"/>
                <a:cs typeface="Verdana"/>
              </a:rPr>
              <a:t>food</a:t>
            </a:r>
            <a:r>
              <a:rPr dirty="0" sz="2700" spc="-215" b="0">
                <a:latin typeface="Verdana"/>
                <a:cs typeface="Verdana"/>
              </a:rPr>
              <a:t> </a:t>
            </a:r>
            <a:r>
              <a:rPr dirty="0" sz="2700" spc="-165" b="0">
                <a:latin typeface="Verdana"/>
                <a:cs typeface="Verdana"/>
              </a:rPr>
              <a:t>ser</a:t>
            </a:r>
            <a:r>
              <a:rPr dirty="0" sz="2700" spc="-175" b="0">
                <a:latin typeface="Verdana"/>
                <a:cs typeface="Verdana"/>
              </a:rPr>
              <a:t>v</a:t>
            </a:r>
            <a:r>
              <a:rPr dirty="0" sz="2700" spc="75" b="0">
                <a:latin typeface="Verdana"/>
                <a:cs typeface="Verdana"/>
              </a:rPr>
              <a:t>ic</a:t>
            </a:r>
            <a:r>
              <a:rPr dirty="0" sz="2700" spc="120" b="0">
                <a:latin typeface="Verdana"/>
                <a:cs typeface="Verdana"/>
              </a:rPr>
              <a:t>e</a:t>
            </a:r>
            <a:r>
              <a:rPr dirty="0" sz="2700" spc="-220" b="0">
                <a:latin typeface="Verdana"/>
                <a:cs typeface="Verdana"/>
              </a:rPr>
              <a:t> </a:t>
            </a:r>
            <a:r>
              <a:rPr dirty="0" sz="2700" spc="-245" b="0">
                <a:latin typeface="Verdana"/>
                <a:cs typeface="Verdana"/>
              </a:rPr>
              <a:t>(</a:t>
            </a:r>
            <a:r>
              <a:rPr dirty="0" sz="2700" spc="-200" b="0">
                <a:latin typeface="Verdana"/>
                <a:cs typeface="Verdana"/>
              </a:rPr>
              <a:t>DK)</a:t>
            </a:r>
            <a:endParaRPr sz="27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0311" y="1438655"/>
            <a:ext cx="8723376" cy="398068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93572" y="6521998"/>
            <a:ext cx="2260600" cy="1339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-45">
                <a:latin typeface="Verdana"/>
                <a:cs typeface="Verdana"/>
              </a:rPr>
              <a:t>Kilde:</a:t>
            </a:r>
            <a:r>
              <a:rPr dirty="0" sz="700" spc="-40">
                <a:latin typeface="Verdana"/>
                <a:cs typeface="Verdana"/>
              </a:rPr>
              <a:t> </a:t>
            </a:r>
            <a:r>
              <a:rPr dirty="0" sz="700" spc="-25">
                <a:latin typeface="Verdana"/>
                <a:cs typeface="Verdana"/>
              </a:rPr>
              <a:t>Økologisk</a:t>
            </a:r>
            <a:r>
              <a:rPr dirty="0" sz="700" spc="-15">
                <a:latin typeface="Verdana"/>
                <a:cs typeface="Verdana"/>
              </a:rPr>
              <a:t> </a:t>
            </a:r>
            <a:r>
              <a:rPr dirty="0" sz="700" spc="-20">
                <a:latin typeface="Verdana"/>
                <a:cs typeface="Verdana"/>
              </a:rPr>
              <a:t>Landsforening</a:t>
            </a:r>
            <a:r>
              <a:rPr dirty="0" sz="700" spc="-5">
                <a:latin typeface="Verdana"/>
                <a:cs typeface="Verdana"/>
              </a:rPr>
              <a:t> </a:t>
            </a:r>
            <a:r>
              <a:rPr dirty="0" sz="700" spc="30">
                <a:latin typeface="Verdana"/>
                <a:cs typeface="Verdana"/>
              </a:rPr>
              <a:t>og</a:t>
            </a:r>
            <a:r>
              <a:rPr dirty="0" sz="700" spc="-30">
                <a:latin typeface="Verdana"/>
                <a:cs typeface="Verdana"/>
              </a:rPr>
              <a:t> Danmarks</a:t>
            </a:r>
            <a:r>
              <a:rPr dirty="0" sz="700" spc="-10">
                <a:latin typeface="Verdana"/>
                <a:cs typeface="Verdana"/>
              </a:rPr>
              <a:t> </a:t>
            </a:r>
            <a:r>
              <a:rPr dirty="0" sz="700" spc="-60">
                <a:latin typeface="Verdana"/>
                <a:cs typeface="Verdana"/>
              </a:rPr>
              <a:t>Statistik</a:t>
            </a:r>
            <a:endParaRPr sz="7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095" y="118871"/>
            <a:ext cx="9156700" cy="1009015"/>
            <a:chOff x="-6095" y="118871"/>
            <a:chExt cx="9156700" cy="1009015"/>
          </a:xfrm>
        </p:grpSpPr>
        <p:sp>
          <p:nvSpPr>
            <p:cNvPr id="3" name="object 3"/>
            <p:cNvSpPr/>
            <p:nvPr/>
          </p:nvSpPr>
          <p:spPr>
            <a:xfrm>
              <a:off x="0" y="1025652"/>
              <a:ext cx="9144000" cy="96520"/>
            </a:xfrm>
            <a:custGeom>
              <a:avLst/>
              <a:gdLst/>
              <a:ahLst/>
              <a:cxnLst/>
              <a:rect l="l" t="t" r="r" b="b"/>
              <a:pathLst>
                <a:path w="9144000" h="96519">
                  <a:moveTo>
                    <a:pt x="0" y="96012"/>
                  </a:moveTo>
                  <a:lnTo>
                    <a:pt x="9144000" y="96012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960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124967"/>
              <a:ext cx="9144000" cy="996950"/>
            </a:xfrm>
            <a:custGeom>
              <a:avLst/>
              <a:gdLst/>
              <a:ahLst/>
              <a:cxnLst/>
              <a:rect l="l" t="t" r="r" b="b"/>
              <a:pathLst>
                <a:path w="9144000" h="996950">
                  <a:moveTo>
                    <a:pt x="0" y="996695"/>
                  </a:moveTo>
                  <a:lnTo>
                    <a:pt x="9144000" y="996695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996695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37287" y="5829401"/>
            <a:ext cx="906335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"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………………………………………………………………………………………………………………………………………..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32503" y="6176771"/>
            <a:ext cx="1078991" cy="544068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095" y="0"/>
            <a:ext cx="9131935" cy="1026160"/>
          </a:xfrm>
          <a:prstGeom prst="rect"/>
          <a:solidFill>
            <a:srgbClr val="404040"/>
          </a:solidFill>
        </p:spPr>
        <p:txBody>
          <a:bodyPr wrap="square" lIns="0" tIns="299085" rIns="0" bIns="0" rtlCol="0" vert="horz">
            <a:spAutoFit/>
          </a:bodyPr>
          <a:lstStyle/>
          <a:p>
            <a:pPr algn="ctr" marL="2540">
              <a:lnSpc>
                <a:spcPct val="100000"/>
              </a:lnSpc>
              <a:spcBef>
                <a:spcPts val="2355"/>
              </a:spcBef>
            </a:pPr>
            <a:r>
              <a:rPr dirty="0" sz="2700" spc="-140" b="0">
                <a:latin typeface="Verdana"/>
                <a:cs typeface="Verdana"/>
              </a:rPr>
              <a:t>W</a:t>
            </a:r>
            <a:r>
              <a:rPr dirty="0" sz="2700" spc="-125" b="0">
                <a:latin typeface="Verdana"/>
                <a:cs typeface="Verdana"/>
              </a:rPr>
              <a:t>orlds</a:t>
            </a:r>
            <a:r>
              <a:rPr dirty="0" sz="2700" spc="-155" b="0">
                <a:latin typeface="Verdana"/>
                <a:cs typeface="Verdana"/>
              </a:rPr>
              <a:t> </a:t>
            </a:r>
            <a:r>
              <a:rPr dirty="0" sz="2700" spc="-40" b="0">
                <a:latin typeface="Verdana"/>
                <a:cs typeface="Verdana"/>
              </a:rPr>
              <a:t>hi</a:t>
            </a:r>
            <a:r>
              <a:rPr dirty="0" sz="2700" spc="-65" b="0">
                <a:latin typeface="Verdana"/>
                <a:cs typeface="Verdana"/>
              </a:rPr>
              <a:t>g</a:t>
            </a:r>
            <a:r>
              <a:rPr dirty="0" sz="2700" spc="-100" b="0">
                <a:latin typeface="Verdana"/>
                <a:cs typeface="Verdana"/>
              </a:rPr>
              <a:t>he</a:t>
            </a:r>
            <a:r>
              <a:rPr dirty="0" sz="2700" spc="-100" b="0">
                <a:latin typeface="Verdana"/>
                <a:cs typeface="Verdana"/>
              </a:rPr>
              <a:t>s</a:t>
            </a:r>
            <a:r>
              <a:rPr dirty="0" sz="2700" spc="-150" b="0">
                <a:latin typeface="Verdana"/>
                <a:cs typeface="Verdana"/>
              </a:rPr>
              <a:t>t</a:t>
            </a:r>
            <a:r>
              <a:rPr dirty="0" sz="2700" spc="-190" b="0">
                <a:latin typeface="Verdana"/>
                <a:cs typeface="Verdana"/>
              </a:rPr>
              <a:t> </a:t>
            </a:r>
            <a:r>
              <a:rPr dirty="0" sz="2700" spc="30" b="0">
                <a:latin typeface="Verdana"/>
                <a:cs typeface="Verdana"/>
              </a:rPr>
              <a:t>organic</a:t>
            </a:r>
            <a:r>
              <a:rPr dirty="0" sz="2700" spc="-204" b="0">
                <a:latin typeface="Verdana"/>
                <a:cs typeface="Verdana"/>
              </a:rPr>
              <a:t> </a:t>
            </a:r>
            <a:r>
              <a:rPr dirty="0" sz="2700" spc="-80" b="0">
                <a:latin typeface="Verdana"/>
                <a:cs typeface="Verdana"/>
              </a:rPr>
              <a:t>market</a:t>
            </a:r>
            <a:r>
              <a:rPr dirty="0" sz="2700" spc="-204" b="0">
                <a:latin typeface="Verdana"/>
                <a:cs typeface="Verdana"/>
              </a:rPr>
              <a:t> </a:t>
            </a:r>
            <a:r>
              <a:rPr dirty="0" sz="2700" spc="-85" b="0">
                <a:latin typeface="Verdana"/>
                <a:cs typeface="Verdana"/>
              </a:rPr>
              <a:t>shar</a:t>
            </a:r>
            <a:r>
              <a:rPr dirty="0" sz="2700" spc="-85" b="0">
                <a:latin typeface="Verdana"/>
                <a:cs typeface="Verdana"/>
              </a:rPr>
              <a:t>e</a:t>
            </a:r>
            <a:r>
              <a:rPr dirty="0" sz="2700" spc="-195" b="0">
                <a:latin typeface="Verdana"/>
                <a:cs typeface="Verdana"/>
              </a:rPr>
              <a:t> </a:t>
            </a:r>
            <a:r>
              <a:rPr dirty="0" sz="2700" spc="-245" b="0">
                <a:latin typeface="Verdana"/>
                <a:cs typeface="Verdana"/>
              </a:rPr>
              <a:t>(</a:t>
            </a:r>
            <a:r>
              <a:rPr dirty="0" sz="2700" spc="-200" b="0">
                <a:latin typeface="Verdana"/>
                <a:cs typeface="Verdana"/>
              </a:rPr>
              <a:t>DK)</a:t>
            </a:r>
            <a:endParaRPr sz="27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3523" y="1414272"/>
            <a:ext cx="7389876" cy="420776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93572" y="6521998"/>
            <a:ext cx="2260600" cy="1339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 spc="-45">
                <a:latin typeface="Verdana"/>
                <a:cs typeface="Verdana"/>
              </a:rPr>
              <a:t>Kilde:</a:t>
            </a:r>
            <a:r>
              <a:rPr dirty="0" sz="700" spc="-40">
                <a:latin typeface="Verdana"/>
                <a:cs typeface="Verdana"/>
              </a:rPr>
              <a:t> </a:t>
            </a:r>
            <a:r>
              <a:rPr dirty="0" sz="700" spc="-25">
                <a:latin typeface="Verdana"/>
                <a:cs typeface="Verdana"/>
              </a:rPr>
              <a:t>Økologisk</a:t>
            </a:r>
            <a:r>
              <a:rPr dirty="0" sz="700" spc="-15">
                <a:latin typeface="Verdana"/>
                <a:cs typeface="Verdana"/>
              </a:rPr>
              <a:t> </a:t>
            </a:r>
            <a:r>
              <a:rPr dirty="0" sz="700" spc="-20">
                <a:latin typeface="Verdana"/>
                <a:cs typeface="Verdana"/>
              </a:rPr>
              <a:t>Landsforening</a:t>
            </a:r>
            <a:r>
              <a:rPr dirty="0" sz="700" spc="-5">
                <a:latin typeface="Verdana"/>
                <a:cs typeface="Verdana"/>
              </a:rPr>
              <a:t> </a:t>
            </a:r>
            <a:r>
              <a:rPr dirty="0" sz="700" spc="30">
                <a:latin typeface="Verdana"/>
                <a:cs typeface="Verdana"/>
              </a:rPr>
              <a:t>og</a:t>
            </a:r>
            <a:r>
              <a:rPr dirty="0" sz="700" spc="-30">
                <a:latin typeface="Verdana"/>
                <a:cs typeface="Verdana"/>
              </a:rPr>
              <a:t> Danmarks</a:t>
            </a:r>
            <a:r>
              <a:rPr dirty="0" sz="700" spc="-10">
                <a:latin typeface="Verdana"/>
                <a:cs typeface="Verdana"/>
              </a:rPr>
              <a:t> </a:t>
            </a:r>
            <a:r>
              <a:rPr dirty="0" sz="700" spc="-60">
                <a:latin typeface="Verdana"/>
                <a:cs typeface="Verdana"/>
              </a:rPr>
              <a:t>Statistik</a:t>
            </a:r>
            <a:endParaRPr sz="7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7542" y="521970"/>
            <a:ext cx="7368540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-20" b="0">
                <a:latin typeface="Calibri Light"/>
                <a:cs typeface="Calibri Light"/>
              </a:rPr>
              <a:t>Organic</a:t>
            </a:r>
            <a:r>
              <a:rPr dirty="0" sz="3200" spc="-10" b="0">
                <a:latin typeface="Calibri Light"/>
                <a:cs typeface="Calibri Light"/>
              </a:rPr>
              <a:t> </a:t>
            </a:r>
            <a:r>
              <a:rPr dirty="0" sz="3200" spc="-25" b="0">
                <a:latin typeface="Calibri Light"/>
                <a:cs typeface="Calibri Light"/>
              </a:rPr>
              <a:t>market</a:t>
            </a:r>
            <a:r>
              <a:rPr dirty="0" sz="3200" spc="5" b="0">
                <a:latin typeface="Calibri Light"/>
                <a:cs typeface="Calibri Light"/>
              </a:rPr>
              <a:t> </a:t>
            </a:r>
            <a:r>
              <a:rPr dirty="0" sz="3200" spc="-10" b="0">
                <a:latin typeface="Calibri Light"/>
                <a:cs typeface="Calibri Light"/>
              </a:rPr>
              <a:t>share</a:t>
            </a:r>
            <a:r>
              <a:rPr dirty="0" sz="3200" b="0">
                <a:latin typeface="Calibri Light"/>
                <a:cs typeface="Calibri Light"/>
              </a:rPr>
              <a:t> </a:t>
            </a:r>
            <a:r>
              <a:rPr dirty="0" sz="3200" spc="-20" b="0">
                <a:latin typeface="Calibri Light"/>
                <a:cs typeface="Calibri Light"/>
              </a:rPr>
              <a:t>relative</a:t>
            </a:r>
            <a:r>
              <a:rPr dirty="0" sz="3200" spc="30" b="0">
                <a:latin typeface="Calibri Light"/>
                <a:cs typeface="Calibri Light"/>
              </a:rPr>
              <a:t> </a:t>
            </a:r>
            <a:r>
              <a:rPr dirty="0" sz="3200" spc="-20" b="0">
                <a:latin typeface="Calibri Light"/>
                <a:cs typeface="Calibri Light"/>
              </a:rPr>
              <a:t>to</a:t>
            </a:r>
            <a:r>
              <a:rPr dirty="0" sz="3200" b="0">
                <a:latin typeface="Calibri Light"/>
                <a:cs typeface="Calibri Light"/>
              </a:rPr>
              <a:t> </a:t>
            </a:r>
            <a:r>
              <a:rPr dirty="0" sz="3200" spc="-10" b="0">
                <a:latin typeface="Calibri Light"/>
                <a:cs typeface="Calibri Light"/>
              </a:rPr>
              <a:t>country </a:t>
            </a:r>
            <a:r>
              <a:rPr dirty="0" sz="3200" spc="-5" b="0">
                <a:latin typeface="Calibri Light"/>
                <a:cs typeface="Calibri Light"/>
              </a:rPr>
              <a:t>BNP</a:t>
            </a:r>
            <a:endParaRPr sz="32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3460" y="1292352"/>
            <a:ext cx="7117080" cy="439826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859660" y="5694375"/>
            <a:ext cx="62572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5">
                <a:latin typeface="Calibri"/>
                <a:cs typeface="Calibri"/>
              </a:rPr>
              <a:t>Aske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 spc="-15">
                <a:latin typeface="Calibri"/>
                <a:cs typeface="Calibri"/>
              </a:rPr>
              <a:t>Skovmann</a:t>
            </a:r>
            <a:r>
              <a:rPr dirty="0" sz="1800" spc="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Bosselmann,</a:t>
            </a:r>
            <a:r>
              <a:rPr dirty="0" sz="1800" spc="-5">
                <a:latin typeface="Calibri"/>
                <a:cs typeface="Calibri"/>
              </a:rPr>
              <a:t> </a:t>
            </a:r>
            <a:r>
              <a:rPr dirty="0" sz="1800" spc="-15">
                <a:latin typeface="Calibri"/>
                <a:cs typeface="Calibri"/>
              </a:rPr>
              <a:t>IFRO, </a:t>
            </a:r>
            <a:r>
              <a:rPr dirty="0" sz="1800" spc="-10">
                <a:latin typeface="Calibri"/>
                <a:cs typeface="Calibri"/>
              </a:rPr>
              <a:t>University</a:t>
            </a:r>
            <a:r>
              <a:rPr dirty="0" sz="1800">
                <a:latin typeface="Calibri"/>
                <a:cs typeface="Calibri"/>
              </a:rPr>
              <a:t> </a:t>
            </a:r>
            <a:r>
              <a:rPr dirty="0" sz="1800" spc="-5">
                <a:latin typeface="Calibri"/>
                <a:cs typeface="Calibri"/>
              </a:rPr>
              <a:t>of Copenhagen,</a:t>
            </a:r>
            <a:r>
              <a:rPr dirty="0" sz="1800" spc="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2017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015484" y="103631"/>
            <a:ext cx="321945" cy="312420"/>
            <a:chOff x="5015484" y="103631"/>
            <a:chExt cx="321945" cy="312420"/>
          </a:xfrm>
        </p:grpSpPr>
        <p:sp>
          <p:nvSpPr>
            <p:cNvPr id="6" name="object 6"/>
            <p:cNvSpPr/>
            <p:nvPr/>
          </p:nvSpPr>
          <p:spPr>
            <a:xfrm>
              <a:off x="5021580" y="109727"/>
              <a:ext cx="309880" cy="300355"/>
            </a:xfrm>
            <a:custGeom>
              <a:avLst/>
              <a:gdLst/>
              <a:ahLst/>
              <a:cxnLst/>
              <a:rect l="l" t="t" r="r" b="b"/>
              <a:pathLst>
                <a:path w="309879" h="300355">
                  <a:moveTo>
                    <a:pt x="154686" y="0"/>
                  </a:moveTo>
                  <a:lnTo>
                    <a:pt x="0" y="150114"/>
                  </a:lnTo>
                  <a:lnTo>
                    <a:pt x="154686" y="300227"/>
                  </a:lnTo>
                  <a:lnTo>
                    <a:pt x="309372" y="150114"/>
                  </a:lnTo>
                  <a:lnTo>
                    <a:pt x="154686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021580" y="109727"/>
              <a:ext cx="309880" cy="300355"/>
            </a:xfrm>
            <a:custGeom>
              <a:avLst/>
              <a:gdLst/>
              <a:ahLst/>
              <a:cxnLst/>
              <a:rect l="l" t="t" r="r" b="b"/>
              <a:pathLst>
                <a:path w="309879" h="300355">
                  <a:moveTo>
                    <a:pt x="0" y="150114"/>
                  </a:moveTo>
                  <a:lnTo>
                    <a:pt x="154686" y="0"/>
                  </a:lnTo>
                  <a:lnTo>
                    <a:pt x="309372" y="150114"/>
                  </a:lnTo>
                  <a:lnTo>
                    <a:pt x="154686" y="300227"/>
                  </a:lnTo>
                  <a:lnTo>
                    <a:pt x="0" y="150114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37287" y="5893028"/>
            <a:ext cx="9063355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005"/>
              </a:lnSpc>
            </a:pPr>
            <a:r>
              <a:rPr dirty="0" sz="2000" spc="-10">
                <a:latin typeface="Calibri"/>
                <a:cs typeface="Calibri"/>
              </a:rPr>
              <a:t>………………………………………………………………………………………………………………………………………..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Peder Hovgaard</dc:creator>
  <dc:title>Dias nummer 1</dc:title>
  <dcterms:created xsi:type="dcterms:W3CDTF">2021-12-02T16:01:17Z</dcterms:created>
  <dcterms:modified xsi:type="dcterms:W3CDTF">2021-12-02T16:01:17Z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2018-11-28T00:00:00Z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2021-12-02T00:00:00Z</vt:filetime>
  </property>
</Properties>
</file>